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2"/>
  </p:notesMasterIdLst>
  <p:sldIdLst>
    <p:sldId id="283" r:id="rId3"/>
    <p:sldId id="284" r:id="rId4"/>
    <p:sldId id="286" r:id="rId5"/>
    <p:sldId id="281" r:id="rId6"/>
    <p:sldId id="265" r:id="rId7"/>
    <p:sldId id="266" r:id="rId8"/>
    <p:sldId id="279" r:id="rId9"/>
    <p:sldId id="285" r:id="rId10"/>
    <p:sldId id="280"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A00"/>
    <a:srgbClr val="ADD35E"/>
    <a:srgbClr val="000000"/>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4615" autoAdjust="0"/>
  </p:normalViewPr>
  <p:slideViewPr>
    <p:cSldViewPr>
      <p:cViewPr varScale="1">
        <p:scale>
          <a:sx n="92" d="100"/>
          <a:sy n="92" d="100"/>
        </p:scale>
        <p:origin x="-540" y="-96"/>
      </p:cViewPr>
      <p:guideLst>
        <p:guide orient="horz" pos="2160"/>
        <p:guide pos="2880"/>
      </p:guideLst>
    </p:cSldViewPr>
  </p:slideViewPr>
  <p:notesTextViewPr>
    <p:cViewPr>
      <p:scale>
        <a:sx n="100" d="100"/>
        <a:sy n="100" d="100"/>
      </p:scale>
      <p:origin x="0" y="139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E51BC7-DB1F-45CB-BB69-75F61C99E92F}" type="datetimeFigureOut">
              <a:rPr lang="de-AT" smtClean="0"/>
              <a:pPr/>
              <a:t>31.10.2013</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37675-F7F5-4699-874A-B9CEC2FB7F79}" type="slidenum">
              <a:rPr lang="de-AT" smtClean="0"/>
              <a:pPr/>
              <a:t>‹Nr.›</a:t>
            </a:fld>
            <a:endParaRPr lang="de-AT"/>
          </a:p>
        </p:txBody>
      </p:sp>
    </p:spTree>
    <p:extLst>
      <p:ext uri="{BB962C8B-B14F-4D97-AF65-F5344CB8AC3E}">
        <p14:creationId xmlns:p14="http://schemas.microsoft.com/office/powerpoint/2010/main" val="385990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effectLst/>
                <a:latin typeface="Verdana" pitchFamily="34" charset="0"/>
                <a:ea typeface="Verdana" pitchFamily="34" charset="0"/>
                <a:cs typeface="Verdana" pitchFamily="34" charset="0"/>
              </a:rPr>
              <a:t>Der Schwerpunkt bei der dritten Klasse liegt bei der Nutzung von sozialen Netzwerken. Es wird vor allem auf die Erstellung eines eigenen Profils in einem sozialen Netzwerk eingegangen. In vielen Fällen haben Kinder in diesem Alter bereits ein Smartphone, haben </a:t>
            </a:r>
            <a:r>
              <a:rPr lang="de-DE" sz="900" kern="1200" dirty="0" err="1" smtClean="0">
                <a:solidFill>
                  <a:schemeClr val="tx1"/>
                </a:solidFill>
                <a:effectLst/>
                <a:latin typeface="Verdana" pitchFamily="34" charset="0"/>
                <a:ea typeface="Verdana" pitchFamily="34" charset="0"/>
                <a:cs typeface="Verdana" pitchFamily="34" charset="0"/>
              </a:rPr>
              <a:t>WhatsApp</a:t>
            </a:r>
            <a:r>
              <a:rPr lang="de-DE" sz="900" kern="1200" dirty="0" smtClean="0">
                <a:solidFill>
                  <a:schemeClr val="tx1"/>
                </a:solidFill>
                <a:effectLst/>
                <a:latin typeface="Verdana" pitchFamily="34" charset="0"/>
                <a:ea typeface="Verdana" pitchFamily="34" charset="0"/>
                <a:cs typeface="Verdana" pitchFamily="34" charset="0"/>
              </a:rPr>
              <a:t> installiert oder sind auf Facebook angemeldet. Auf Facebook wird oft ein Account von Eltern genutzt und zumeist ist das Ziel, Spiele auf Facebook nutzen zu können. Auch in vielen Spielen selbst werden Kinder angehalten, ein Profil auszufüllen. </a:t>
            </a:r>
            <a:endParaRPr lang="de-AT" sz="900" kern="1200" dirty="0" smtClean="0">
              <a:solidFill>
                <a:schemeClr val="tx1"/>
              </a:solidFill>
              <a:effectLst/>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1</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900" kern="1200" dirty="0" smtClean="0">
                <a:solidFill>
                  <a:schemeClr val="tx1"/>
                </a:solidFill>
                <a:effectLst/>
                <a:latin typeface="Verdana" pitchFamily="34" charset="0"/>
                <a:ea typeface="Verdana" pitchFamily="34" charset="0"/>
                <a:cs typeface="Verdana" pitchFamily="34" charset="0"/>
              </a:rPr>
              <a:t>Kinder sind sich oft nicht bewusst, wann sie das Internet nutzen, mit dieser Folie werden die alltäglichen Gewohnheiten der Kinder zum Thema gemacht.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Kinder bei dieser Folie die wichtigsten Anwendungen aufzählen lassen, die sie mit Internet und Handy nutzen. Dabei ist zu bedenken, dass es ihnen oft nicht bewusst ist, wann sie überall ins Internet einsteigen, z.B. am Handy. </a:t>
            </a:r>
          </a:p>
          <a:p>
            <a:r>
              <a:rPr lang="de-DE" sz="900" kern="1200" dirty="0" smtClean="0">
                <a:solidFill>
                  <a:schemeClr val="tx1"/>
                </a:solidFill>
                <a:effectLst/>
                <a:latin typeface="Verdana" pitchFamily="34" charset="0"/>
                <a:ea typeface="Verdana" pitchFamily="34" charset="0"/>
                <a:cs typeface="Verdana" pitchFamily="34" charset="0"/>
              </a:rPr>
              <a:t>In Bezug auf das Handy gezielt nachfragen, auch die beliebtesten Apps aufzählen lassen. Fragen, wer ist in Facebook? Wer nutzt </a:t>
            </a:r>
            <a:r>
              <a:rPr lang="de-DE" sz="900" kern="1200" dirty="0" err="1" smtClean="0">
                <a:solidFill>
                  <a:schemeClr val="tx1"/>
                </a:solidFill>
                <a:effectLst/>
                <a:latin typeface="Verdana" pitchFamily="34" charset="0"/>
                <a:ea typeface="Verdana" pitchFamily="34" charset="0"/>
                <a:cs typeface="Verdana" pitchFamily="34" charset="0"/>
              </a:rPr>
              <a:t>Instagram</a:t>
            </a:r>
            <a:r>
              <a:rPr lang="de-DE" sz="900" kern="1200" dirty="0" smtClean="0">
                <a:solidFill>
                  <a:schemeClr val="tx1"/>
                </a:solidFill>
                <a:effectLst/>
                <a:latin typeface="Verdana" pitchFamily="34" charset="0"/>
                <a:ea typeface="Verdana" pitchFamily="34" charset="0"/>
                <a:cs typeface="Verdana" pitchFamily="34" charset="0"/>
              </a:rPr>
              <a:t>? Wer nutzt </a:t>
            </a:r>
            <a:r>
              <a:rPr lang="de-DE" sz="900" kern="1200" dirty="0" err="1" smtClean="0">
                <a:solidFill>
                  <a:schemeClr val="tx1"/>
                </a:solidFill>
                <a:effectLst/>
                <a:latin typeface="Verdana" pitchFamily="34" charset="0"/>
                <a:ea typeface="Verdana" pitchFamily="34" charset="0"/>
                <a:cs typeface="Verdana" pitchFamily="34" charset="0"/>
              </a:rPr>
              <a:t>WhatsApp</a:t>
            </a:r>
            <a:r>
              <a:rPr lang="de-DE" sz="900" kern="1200" dirty="0" smtClean="0">
                <a:solidFill>
                  <a:schemeClr val="tx1"/>
                </a:solidFill>
                <a:effectLst/>
                <a:latin typeface="Verdana" pitchFamily="34" charset="0"/>
                <a:ea typeface="Verdana" pitchFamily="34" charset="0"/>
                <a:cs typeface="Verdana" pitchFamily="34" charset="0"/>
              </a:rPr>
              <a:t>? Welche Spiele sind gerade besonders beliebt (auch Facebook-Spiele). Welche Handys nutzen die Kinder denn? Sind es schon eigene? Oder die der Eltern?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Soziale Netzwerke</a:t>
            </a:r>
            <a:r>
              <a:rPr lang="de-DE" sz="900" kern="1200" dirty="0" smtClean="0">
                <a:solidFill>
                  <a:schemeClr val="tx1"/>
                </a:solidFill>
                <a:effectLst/>
                <a:latin typeface="Verdana" pitchFamily="34" charset="0"/>
                <a:ea typeface="Verdana" pitchFamily="34" charset="0"/>
                <a:cs typeface="Verdana" pitchFamily="34" charset="0"/>
              </a:rPr>
              <a:t> sind vermutlich erst in höheren Klassen verbreitet bzw. dann, wenn sie ein eigenes Handy haben. </a:t>
            </a:r>
            <a:endParaRPr lang="de-AT" sz="900" kern="1200" dirty="0" smtClean="0">
              <a:solidFill>
                <a:schemeClr val="tx1"/>
              </a:solidFill>
              <a:effectLst/>
              <a:latin typeface="Verdana" pitchFamily="34" charset="0"/>
              <a:ea typeface="Verdana" pitchFamily="34" charset="0"/>
              <a:cs typeface="Verdana" pitchFamily="34" charset="0"/>
            </a:endParaRPr>
          </a:p>
          <a:p>
            <a:endParaRPr lang="de-DE" sz="900" kern="1200" dirty="0" smtClean="0">
              <a:solidFill>
                <a:schemeClr val="tx1"/>
              </a:solidFill>
              <a:effectLst/>
              <a:latin typeface="Verdana" pitchFamily="34" charset="0"/>
              <a:ea typeface="Verdana" pitchFamily="34" charset="0"/>
              <a:cs typeface="Verdana" pitchFamily="34" charset="0"/>
            </a:endParaRPr>
          </a:p>
          <a:p>
            <a:pPr marL="171450" indent="-171450">
              <a:buClr>
                <a:srgbClr val="7DBA00"/>
              </a:buClr>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Facebook – die häufigste genutzte Plattform im Internet und als App am Smartphone, Mindestalter eigentlich 13 Jahre, durchschnittliches Einstiegsalter in Österreich im Jahr 2013: 8 Jahre. Nutzung nimmt bei Jugendlichen ab, da das Angebot an sozialen Netzwerken größer wird.</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Clr>
                <a:srgbClr val="7DBA00"/>
              </a:buClr>
              <a:buFont typeface="Wingdings" pitchFamily="2" charset="2"/>
              <a:buChar char="§"/>
            </a:pPr>
            <a:endParaRPr lang="de-DE" sz="900" kern="1200" dirty="0" smtClean="0">
              <a:solidFill>
                <a:schemeClr val="tx1"/>
              </a:solidFill>
              <a:effectLst/>
              <a:latin typeface="Verdana" pitchFamily="34" charset="0"/>
              <a:ea typeface="Verdana" pitchFamily="34" charset="0"/>
              <a:cs typeface="Verdana" pitchFamily="34" charset="0"/>
            </a:endParaRPr>
          </a:p>
          <a:p>
            <a:pPr marL="171450" indent="-171450">
              <a:buClr>
                <a:srgbClr val="7DBA00"/>
              </a:buClr>
              <a:buFont typeface="Wingdings" pitchFamily="2" charset="2"/>
              <a:buChar char="§"/>
            </a:pPr>
            <a:r>
              <a:rPr lang="de-DE" sz="900" kern="1200" dirty="0" err="1" smtClean="0">
                <a:solidFill>
                  <a:schemeClr val="tx1"/>
                </a:solidFill>
                <a:effectLst/>
                <a:latin typeface="Verdana" pitchFamily="34" charset="0"/>
                <a:ea typeface="Verdana" pitchFamily="34" charset="0"/>
                <a:cs typeface="Verdana" pitchFamily="34" charset="0"/>
              </a:rPr>
              <a:t>Instagram</a:t>
            </a:r>
            <a:r>
              <a:rPr lang="de-DE" sz="900" kern="1200" dirty="0" smtClean="0">
                <a:solidFill>
                  <a:schemeClr val="tx1"/>
                </a:solidFill>
                <a:effectLst/>
                <a:latin typeface="Verdana" pitchFamily="34" charset="0"/>
                <a:ea typeface="Verdana" pitchFamily="34" charset="0"/>
                <a:cs typeface="Verdana" pitchFamily="34" charset="0"/>
              </a:rPr>
              <a:t> – Soziales Netzwerk am Computer und Smartphone, das auf dem Austausch von Fotos basiert. Gehört zu Facebook, was auf ersten Blick nicht einfach zu erkennen ist. Mit Hilfe von Filtern und anderen Tools lassen sich Fotos einfach verschönern.</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Clr>
                <a:srgbClr val="7DBA00"/>
              </a:buClr>
              <a:buFont typeface="Wingdings" pitchFamily="2" charset="2"/>
              <a:buChar char="§"/>
            </a:pPr>
            <a:endParaRPr lang="de-DE" sz="900" kern="1200" dirty="0" smtClean="0">
              <a:solidFill>
                <a:schemeClr val="tx1"/>
              </a:solidFill>
              <a:effectLst/>
              <a:latin typeface="Verdana" pitchFamily="34" charset="0"/>
              <a:ea typeface="Verdana" pitchFamily="34" charset="0"/>
              <a:cs typeface="Verdana" pitchFamily="34" charset="0"/>
            </a:endParaRPr>
          </a:p>
          <a:p>
            <a:pPr marL="171450" indent="-171450">
              <a:buClr>
                <a:srgbClr val="7DBA00"/>
              </a:buClr>
              <a:buFont typeface="Wingdings" pitchFamily="2" charset="2"/>
              <a:buChar char="§"/>
            </a:pPr>
            <a:r>
              <a:rPr lang="de-DE" sz="900" kern="1200" dirty="0" err="1" smtClean="0">
                <a:solidFill>
                  <a:schemeClr val="tx1"/>
                </a:solidFill>
                <a:effectLst/>
                <a:latin typeface="Verdana" pitchFamily="34" charset="0"/>
                <a:ea typeface="Verdana" pitchFamily="34" charset="0"/>
                <a:cs typeface="Verdana" pitchFamily="34" charset="0"/>
              </a:rPr>
              <a:t>WhatsApp</a:t>
            </a:r>
            <a:r>
              <a:rPr lang="de-DE" sz="900" kern="1200" dirty="0" smtClean="0">
                <a:solidFill>
                  <a:schemeClr val="tx1"/>
                </a:solidFill>
                <a:effectLst/>
                <a:latin typeface="Verdana" pitchFamily="34" charset="0"/>
                <a:ea typeface="Verdana" pitchFamily="34" charset="0"/>
                <a:cs typeface="Verdana" pitchFamily="34" charset="0"/>
              </a:rPr>
              <a:t> – Soziales Netzwerk am Smartphone, man braucht eine aktive Telefonnummer, um es verwenden zu können, ist bei so gut wie allen Kindern mit Smartphone verbreitet</a:t>
            </a:r>
            <a:r>
              <a:rPr lang="de-DE" sz="900" kern="120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900" b="1" kern="1200" dirty="0" smtClean="0">
                <a:solidFill>
                  <a:schemeClr val="tx1"/>
                </a:solidFill>
                <a:effectLst/>
                <a:latin typeface="Verdana" pitchFamily="34" charset="0"/>
                <a:ea typeface="Verdana" pitchFamily="34" charset="0"/>
                <a:cs typeface="Verdana" pitchFamily="34" charset="0"/>
              </a:rPr>
              <a:t>„Was ist das Internet eigentlich?“</a:t>
            </a:r>
            <a:endParaRPr lang="de-AT" sz="900" b="1" kern="1200" dirty="0" smtClean="0">
              <a:solidFill>
                <a:schemeClr val="tx1"/>
              </a:solidFill>
              <a:effectLst/>
              <a:latin typeface="Verdana" pitchFamily="34" charset="0"/>
              <a:ea typeface="Verdana" pitchFamily="34" charset="0"/>
              <a:cs typeface="Verdana" pitchFamily="34" charset="0"/>
            </a:endParaRPr>
          </a:p>
          <a:p>
            <a:endParaRPr lang="de-DE"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In einem Spiel wird dies nun in der Klasse nachgestellt.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Spiel: Alle Kinder sitzen im Kreis. Die Lehrkraft hat einen langen Faden (Wollknäuel), der wird kreuz und quer herumgegeben, sodass jedes Kind mindestens 5 Fäden in der Hand hat. Jedes Kind stellt sich nun vor, es ist ein Computer oder ein Handy im Internet. Nun wird eine Nachricht verschickt von Kind „a“ zu Kind „M“. Mit Hilfe der Schnüre wird nun nachvollzogen, welche „Computer“ diese Nachricht durchlaufen. Beim ersten Mal hilft die Lehrkraft nach, damit die Schnüre nicht runter fallen, bei den weiteren Durchgängen probieren es die Kinder alleine. Es könnte auch einen „Postmaster“ geben, der hilft, die Nachricht schneller zu verschicken. Dies ist ein Kind, das nachgeht, wie denn die Schüre wirklich laufen.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Erklärung: Internet</a:t>
            </a:r>
            <a:endParaRPr lang="de-AT" sz="900" b="1"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a:t>
            </a:r>
            <a:r>
              <a:rPr lang="de-DE" sz="900" kern="1200" dirty="0" err="1" smtClean="0">
                <a:solidFill>
                  <a:schemeClr val="tx1"/>
                </a:solidFill>
                <a:effectLst/>
                <a:latin typeface="Verdana" pitchFamily="34" charset="0"/>
                <a:ea typeface="Verdana" pitchFamily="34" charset="0"/>
                <a:cs typeface="Verdana" pitchFamily="34" charset="0"/>
              </a:rPr>
              <a:t>INTerconnected</a:t>
            </a:r>
            <a:r>
              <a:rPr lang="de-DE" sz="900" kern="1200" dirty="0" smtClean="0">
                <a:solidFill>
                  <a:schemeClr val="tx1"/>
                </a:solidFill>
                <a:effectLst/>
                <a:latin typeface="Verdana" pitchFamily="34" charset="0"/>
                <a:ea typeface="Verdana" pitchFamily="34" charset="0"/>
                <a:cs typeface="Verdana" pitchFamily="34" charset="0"/>
              </a:rPr>
              <a:t> </a:t>
            </a:r>
            <a:r>
              <a:rPr lang="de-DE" sz="900" kern="1200" dirty="0" err="1" smtClean="0">
                <a:solidFill>
                  <a:schemeClr val="tx1"/>
                </a:solidFill>
                <a:effectLst/>
                <a:latin typeface="Verdana" pitchFamily="34" charset="0"/>
                <a:ea typeface="Verdana" pitchFamily="34" charset="0"/>
                <a:cs typeface="Verdana" pitchFamily="34" charset="0"/>
              </a:rPr>
              <a:t>NETworks</a:t>
            </a:r>
            <a:r>
              <a:rPr lang="de-DE" sz="900" kern="1200" dirty="0" smtClean="0">
                <a:solidFill>
                  <a:schemeClr val="tx1"/>
                </a:solidFill>
                <a:effectLst/>
                <a:latin typeface="Verdana" pitchFamily="34" charset="0"/>
                <a:ea typeface="Verdana" pitchFamily="34" charset="0"/>
                <a:cs typeface="Verdana" pitchFamily="34" charset="0"/>
              </a:rPr>
              <a:t>“ bedeutet der Zusammenschluss verschiedener Netzwerke mit Hilfe von Kabeln und Computern über die ganze Welt. Daraus entstand die Abkürzung „Internet“.</a:t>
            </a:r>
            <a:endParaRPr lang="de-AT" sz="900" kern="1200" dirty="0" smtClean="0">
              <a:solidFill>
                <a:schemeClr val="tx1"/>
              </a:solidFill>
              <a:effectLst/>
              <a:latin typeface="Verdana" pitchFamily="34" charset="0"/>
              <a:ea typeface="Verdana" pitchFamily="34" charset="0"/>
              <a:cs typeface="Verdana" pitchFamily="34" charset="0"/>
            </a:endParaRPr>
          </a:p>
          <a:p>
            <a:endParaRPr lang="de-AT" sz="900" baseline="0" dirty="0" smtClean="0"/>
          </a:p>
          <a:p>
            <a:pPr marL="0" indent="0">
              <a:buClr>
                <a:srgbClr val="7DBA00"/>
              </a:buClr>
              <a:buFont typeface="Wingdings" pitchFamily="2" charset="2"/>
              <a:buNone/>
            </a:pPr>
            <a:endParaRPr lang="de-AT" sz="900" kern="1200" dirty="0" smtClean="0">
              <a:solidFill>
                <a:schemeClr val="tx1"/>
              </a:solidFill>
              <a:effectLst/>
              <a:latin typeface="Verdana" pitchFamily="34" charset="0"/>
              <a:ea typeface="Verdana" pitchFamily="34" charset="0"/>
              <a:cs typeface="Verdana" pitchFamily="34" charset="0"/>
            </a:endParaRPr>
          </a:p>
          <a:p>
            <a:endParaRPr lang="de-AT" sz="900" dirty="0" smtClean="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3</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effectLst/>
                <a:latin typeface="Verdana" pitchFamily="34" charset="0"/>
                <a:ea typeface="Verdana" pitchFamily="34" charset="0"/>
                <a:cs typeface="Verdana" pitchFamily="34" charset="0"/>
              </a:rPr>
              <a:t>Diese Aufgabe macht zum Thema, dass mittlerweile schon viele Geräte internettauglich sein können. So kann es vorkommen, dass in einigen Jahren auch Spielzeuge, der Herd oder ein Fahrrad internettauglich sein könnten. </a:t>
            </a:r>
            <a:endParaRPr lang="de-AT" sz="1200" kern="1200" dirty="0" smtClean="0">
              <a:solidFill>
                <a:schemeClr val="tx1"/>
              </a:solidFill>
              <a:effectLst/>
              <a:latin typeface="Verdana" pitchFamily="34" charset="0"/>
              <a:ea typeface="Verdana" pitchFamily="34" charset="0"/>
              <a:cs typeface="Verdana" pitchFamily="34" charset="0"/>
            </a:endParaRPr>
          </a:p>
          <a:p>
            <a:endParaRPr lang="de-DE" sz="1200" kern="1200" dirty="0" smtClean="0">
              <a:solidFill>
                <a:schemeClr val="tx1"/>
              </a:solidFill>
              <a:effectLst/>
              <a:latin typeface="Verdana" pitchFamily="34" charset="0"/>
              <a:ea typeface="Verdana" pitchFamily="34" charset="0"/>
              <a:cs typeface="Verdana" pitchFamily="34" charset="0"/>
            </a:endParaRPr>
          </a:p>
          <a:p>
            <a:r>
              <a:rPr lang="de-DE" sz="1200" kern="1200" dirty="0" smtClean="0">
                <a:solidFill>
                  <a:schemeClr val="tx1"/>
                </a:solidFill>
                <a:effectLst/>
                <a:latin typeface="Verdana" pitchFamily="34" charset="0"/>
                <a:ea typeface="Verdana" pitchFamily="34" charset="0"/>
                <a:cs typeface="Verdana" pitchFamily="34" charset="0"/>
              </a:rPr>
              <a:t>Aus heutiger Sicht: Lösungshinweis: Herd, Rad, Traktor, Kochtopf, Bär sind in der Regel noch nicht mit dem Internet verbunden. Handy, Spielkonsolen (neue), Computer und Navi (nicht alle) sind meist internetfähig. Daher könnten in der Diskussion Mehrfachantworten auftauchen. </a:t>
            </a:r>
            <a:endParaRPr lang="de-AT" sz="1200" kern="1200" dirty="0" smtClean="0">
              <a:solidFill>
                <a:schemeClr val="tx1"/>
              </a:solidFill>
              <a:effectLst/>
              <a:latin typeface="Verdana" pitchFamily="34" charset="0"/>
              <a:ea typeface="Verdana" pitchFamily="34" charset="0"/>
              <a:cs typeface="Verdana" pitchFamily="34" charset="0"/>
            </a:endParaRPr>
          </a:p>
          <a:p>
            <a:r>
              <a:rPr lang="de-DE" sz="1200" kern="1200" dirty="0" smtClean="0">
                <a:solidFill>
                  <a:schemeClr val="tx1"/>
                </a:solidFill>
                <a:effectLst/>
                <a:latin typeface="Verdana" pitchFamily="34" charset="0"/>
                <a:ea typeface="Verdana" pitchFamily="34" charset="0"/>
                <a:cs typeface="Verdana" pitchFamily="34" charset="0"/>
              </a:rPr>
              <a:t> </a:t>
            </a:r>
            <a:endParaRPr lang="de-AT" sz="1200" kern="1200" dirty="0" smtClean="0">
              <a:solidFill>
                <a:schemeClr val="tx1"/>
              </a:solidFill>
              <a:effectLst/>
              <a:latin typeface="Verdana" pitchFamily="34" charset="0"/>
              <a:ea typeface="Verdana" pitchFamily="34" charset="0"/>
              <a:cs typeface="Verdana" pitchFamily="34" charset="0"/>
            </a:endParaRPr>
          </a:p>
          <a:p>
            <a:r>
              <a:rPr lang="de-DE" sz="1200" b="1" kern="1200" dirty="0" smtClean="0">
                <a:solidFill>
                  <a:schemeClr val="tx1"/>
                </a:solidFill>
                <a:effectLst/>
                <a:latin typeface="Verdana" pitchFamily="34" charset="0"/>
                <a:ea typeface="Verdana" pitchFamily="34" charset="0"/>
                <a:cs typeface="Verdana" pitchFamily="34" charset="0"/>
              </a:rPr>
              <a:t>Mögliche Methode:</a:t>
            </a:r>
            <a:endParaRPr lang="de-AT" sz="1200" b="1" kern="1200" dirty="0" smtClean="0">
              <a:solidFill>
                <a:schemeClr val="tx1"/>
              </a:solidFill>
              <a:effectLst/>
              <a:latin typeface="Verdana" pitchFamily="34" charset="0"/>
              <a:ea typeface="Verdana" pitchFamily="34" charset="0"/>
              <a:cs typeface="Verdana" pitchFamily="34" charset="0"/>
            </a:endParaRPr>
          </a:p>
          <a:p>
            <a:r>
              <a:rPr lang="de-DE" sz="1200" kern="1200" dirty="0" smtClean="0">
                <a:solidFill>
                  <a:schemeClr val="tx1"/>
                </a:solidFill>
                <a:effectLst/>
                <a:latin typeface="Verdana" pitchFamily="34" charset="0"/>
                <a:ea typeface="Verdana" pitchFamily="34" charset="0"/>
                <a:cs typeface="Verdana" pitchFamily="34" charset="0"/>
              </a:rPr>
              <a:t>Die Lehrkraft nennt das entsprechende Gerät, alle Kinder die finden, dass dieses Gerät ins Internet kann, stehen auf, alle Kinder, die finden, das geht nicht, </a:t>
            </a:r>
            <a:r>
              <a:rPr lang="de-DE" sz="1200" kern="1200" dirty="0" err="1" smtClean="0">
                <a:solidFill>
                  <a:schemeClr val="tx1"/>
                </a:solidFill>
                <a:effectLst/>
                <a:latin typeface="Verdana" pitchFamily="34" charset="0"/>
                <a:ea typeface="Verdana" pitchFamily="34" charset="0"/>
                <a:cs typeface="Verdana" pitchFamily="34" charset="0"/>
              </a:rPr>
              <a:t>hockerln</a:t>
            </a:r>
            <a:r>
              <a:rPr lang="de-DE" sz="1200" kern="1200" dirty="0" smtClean="0">
                <a:solidFill>
                  <a:schemeClr val="tx1"/>
                </a:solidFill>
                <a:effectLst/>
                <a:latin typeface="Verdana" pitchFamily="34" charset="0"/>
                <a:ea typeface="Verdana" pitchFamily="34" charset="0"/>
                <a:cs typeface="Verdana" pitchFamily="34" charset="0"/>
              </a:rPr>
              <a:t> sich hin. Alle Kinder, die unsicher sind, bleiben sitzen. Daraus entsteht eine Diskussion.</a:t>
            </a:r>
            <a:endParaRPr lang="de-AT" sz="1200" kern="1200" dirty="0" smtClean="0">
              <a:solidFill>
                <a:schemeClr val="tx1"/>
              </a:solidFill>
              <a:effectLst/>
              <a:latin typeface="Verdana" pitchFamily="34" charset="0"/>
              <a:ea typeface="Verdana" pitchFamily="34" charset="0"/>
              <a:cs typeface="Verdana" pitchFamily="34" charset="0"/>
            </a:endParaRPr>
          </a:p>
          <a:p>
            <a:endParaRPr lang="de-AT" sz="1200" dirty="0" smtClean="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4</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effectLst/>
                <a:latin typeface="Verdana" pitchFamily="34" charset="0"/>
                <a:ea typeface="Verdana" pitchFamily="34" charset="0"/>
                <a:cs typeface="Verdana" pitchFamily="34" charset="0"/>
              </a:rPr>
              <a:t>Die meisten Kinder mit Interneterfahrung haben schon unangenehme Dinge im Internet erlebt. Darüber reden hilft, für das nächste Mal eine geeignete Strategie zur Bewältigung zu entwickeln. </a:t>
            </a:r>
            <a:endParaRPr lang="de-AT" sz="1200" kern="1200" dirty="0" smtClean="0">
              <a:solidFill>
                <a:schemeClr val="tx1"/>
              </a:solidFill>
              <a:effectLst/>
              <a:latin typeface="Verdana" pitchFamily="34" charset="0"/>
              <a:ea typeface="Verdana" pitchFamily="34" charset="0"/>
              <a:cs typeface="Verdana" pitchFamily="34" charset="0"/>
            </a:endParaRPr>
          </a:p>
          <a:p>
            <a:endParaRPr lang="de-DE" sz="1200" kern="1200" dirty="0" smtClean="0">
              <a:solidFill>
                <a:schemeClr val="tx1"/>
              </a:solidFill>
              <a:effectLst/>
              <a:latin typeface="Verdana" pitchFamily="34" charset="0"/>
              <a:ea typeface="Verdana" pitchFamily="34" charset="0"/>
              <a:cs typeface="Verdana" pitchFamily="34" charset="0"/>
            </a:endParaRPr>
          </a:p>
          <a:p>
            <a:r>
              <a:rPr lang="de-DE" sz="1200" kern="1200" dirty="0" smtClean="0">
                <a:solidFill>
                  <a:schemeClr val="tx1"/>
                </a:solidFill>
                <a:effectLst/>
                <a:latin typeface="Verdana" pitchFamily="34" charset="0"/>
                <a:ea typeface="Verdana" pitchFamily="34" charset="0"/>
                <a:cs typeface="Verdana" pitchFamily="34" charset="0"/>
              </a:rPr>
              <a:t>In der dritten Klasse sind die unangenehmen Situationen meist:</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1200" kern="1200" dirty="0" smtClean="0">
                <a:solidFill>
                  <a:schemeClr val="tx1"/>
                </a:solidFill>
                <a:effectLst/>
                <a:latin typeface="Verdana" pitchFamily="34" charset="0"/>
                <a:ea typeface="Verdana" pitchFamily="34" charset="0"/>
                <a:cs typeface="Verdana" pitchFamily="34" charset="0"/>
              </a:rPr>
              <a:t>unangenehme Inhalte, wie Porno oder Gewaltdarstellungen, mit denen man durch größere Kinder in Kontakt kommt</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1200" kern="1200" dirty="0" smtClean="0">
                <a:solidFill>
                  <a:schemeClr val="tx1"/>
                </a:solidFill>
                <a:effectLst/>
                <a:latin typeface="Verdana" pitchFamily="34" charset="0"/>
                <a:ea typeface="Verdana" pitchFamily="34" charset="0"/>
                <a:cs typeface="Verdana" pitchFamily="34" charset="0"/>
              </a:rPr>
              <a:t>Werbung oder Pop-Ups, die sich nicht einfach wegschalten lassen. Dazu gibt es ein nettes Video: „sicher unterwegs im Internet “http://www.youtube.com/watch?v=HmTXEdD0ebU</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1200" kern="1200" dirty="0" smtClean="0">
                <a:solidFill>
                  <a:schemeClr val="tx1"/>
                </a:solidFill>
                <a:effectLst/>
                <a:latin typeface="Verdana" pitchFamily="34" charset="0"/>
                <a:ea typeface="Verdana" pitchFamily="34" charset="0"/>
                <a:cs typeface="Verdana" pitchFamily="34" charset="0"/>
              </a:rPr>
              <a:t>von anderen Kindern in digitalen Medien beschimpft zu werden, sofern diese schon den Zugang haben</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1200" kern="1200" dirty="0" smtClean="0">
                <a:solidFill>
                  <a:schemeClr val="tx1"/>
                </a:solidFill>
                <a:effectLst/>
                <a:latin typeface="Verdana" pitchFamily="34" charset="0"/>
                <a:ea typeface="Verdana" pitchFamily="34" charset="0"/>
                <a:cs typeface="Verdana" pitchFamily="34" charset="0"/>
              </a:rPr>
              <a:t>Unfair – alle Kinder haben ein Handy, nur ich nicht.... Soziales Ungleichgewicht in der Klasse und Umgang mit Kommunikation und Ausgrenzung</a:t>
            </a:r>
            <a:endParaRPr lang="de-AT" sz="1200" kern="1200" dirty="0" smtClean="0">
              <a:solidFill>
                <a:schemeClr val="tx1"/>
              </a:solidFill>
              <a:effectLst/>
              <a:latin typeface="Verdana" pitchFamily="34" charset="0"/>
              <a:ea typeface="Verdana" pitchFamily="34" charset="0"/>
              <a:cs typeface="Verdana" pitchFamily="34" charset="0"/>
            </a:endParaRPr>
          </a:p>
          <a:p>
            <a:pPr marL="0" indent="0">
              <a:buFont typeface="Wingdings" pitchFamily="2" charset="2"/>
              <a:buNone/>
            </a:pPr>
            <a:endParaRPr lang="de-AT" sz="1200" kern="1200" dirty="0" smtClean="0">
              <a:solidFill>
                <a:schemeClr val="tx1"/>
              </a:solidFill>
              <a:effectLst/>
              <a:latin typeface="Verdana" pitchFamily="34" charset="0"/>
              <a:ea typeface="Verdana" pitchFamily="34" charset="0"/>
              <a:cs typeface="Verdana" pitchFamily="34" charset="0"/>
            </a:endParaRPr>
          </a:p>
          <a:p>
            <a:r>
              <a:rPr lang="de-DE" sz="1200" kern="1200" dirty="0" smtClean="0">
                <a:solidFill>
                  <a:schemeClr val="tx1"/>
                </a:solidFill>
                <a:effectLst/>
                <a:latin typeface="Verdana" pitchFamily="34" charset="0"/>
                <a:ea typeface="Verdana" pitchFamily="34" charset="0"/>
                <a:cs typeface="Verdana" pitchFamily="34" charset="0"/>
              </a:rPr>
              <a:t>weitere unangenehme Situationen, die meist größere Kinder treffen:</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1200" kern="1200" dirty="0" smtClean="0">
                <a:solidFill>
                  <a:schemeClr val="tx1"/>
                </a:solidFill>
                <a:effectLst/>
                <a:latin typeface="Verdana" pitchFamily="34" charset="0"/>
                <a:ea typeface="Verdana" pitchFamily="34" charset="0"/>
                <a:cs typeface="Verdana" pitchFamily="34" charset="0"/>
              </a:rPr>
              <a:t>Cyber-Mobbing: Das absichtliche fertigmachen einer Person über einen längeren Zeitraum mit Hilfe von digitalen Medien</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1200" kern="1200" dirty="0" smtClean="0">
                <a:solidFill>
                  <a:schemeClr val="tx1"/>
                </a:solidFill>
                <a:effectLst/>
                <a:latin typeface="Verdana" pitchFamily="34" charset="0"/>
                <a:ea typeface="Verdana" pitchFamily="34" charset="0"/>
                <a:cs typeface="Verdana" pitchFamily="34" charset="0"/>
              </a:rPr>
              <a:t>Cyber-</a:t>
            </a:r>
            <a:r>
              <a:rPr lang="de-DE" sz="1200" kern="1200" dirty="0" err="1" smtClean="0">
                <a:solidFill>
                  <a:schemeClr val="tx1"/>
                </a:solidFill>
                <a:effectLst/>
                <a:latin typeface="Verdana" pitchFamily="34" charset="0"/>
                <a:ea typeface="Verdana" pitchFamily="34" charset="0"/>
                <a:cs typeface="Verdana" pitchFamily="34" charset="0"/>
              </a:rPr>
              <a:t>Grooming</a:t>
            </a:r>
            <a:r>
              <a:rPr lang="de-DE" sz="1200" kern="1200" dirty="0" smtClean="0">
                <a:solidFill>
                  <a:schemeClr val="tx1"/>
                </a:solidFill>
                <a:effectLst/>
                <a:latin typeface="Verdana" pitchFamily="34" charset="0"/>
                <a:ea typeface="Verdana" pitchFamily="34" charset="0"/>
                <a:cs typeface="Verdana" pitchFamily="34" charset="0"/>
              </a:rPr>
              <a:t>: Anbahnung von Kontakten zum späteren sexuellen </a:t>
            </a:r>
            <a:r>
              <a:rPr lang="de-DE" sz="1200" kern="1200" dirty="0" err="1" smtClean="0">
                <a:solidFill>
                  <a:schemeClr val="tx1"/>
                </a:solidFill>
                <a:effectLst/>
                <a:latin typeface="Verdana" pitchFamily="34" charset="0"/>
                <a:ea typeface="Verdana" pitchFamily="34" charset="0"/>
                <a:cs typeface="Verdana" pitchFamily="34" charset="0"/>
              </a:rPr>
              <a:t>Mißbrauch</a:t>
            </a:r>
            <a:r>
              <a:rPr lang="de-DE" sz="1200" kern="1200" dirty="0" smtClean="0">
                <a:solidFill>
                  <a:schemeClr val="tx1"/>
                </a:solidFill>
                <a:effectLst/>
                <a:latin typeface="Verdana" pitchFamily="34" charset="0"/>
                <a:ea typeface="Verdana" pitchFamily="34" charset="0"/>
                <a:cs typeface="Verdana" pitchFamily="34" charset="0"/>
              </a:rPr>
              <a:t> durch Erwachsene</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1200" kern="1200" dirty="0" smtClean="0">
                <a:solidFill>
                  <a:schemeClr val="tx1"/>
                </a:solidFill>
                <a:effectLst/>
                <a:latin typeface="Verdana" pitchFamily="34" charset="0"/>
                <a:ea typeface="Verdana" pitchFamily="34" charset="0"/>
                <a:cs typeface="Verdana" pitchFamily="34" charset="0"/>
              </a:rPr>
              <a:t>Kostenfallen: Vor allem in Bezug auf Internet-Betrug, siehe dazu: http://www.watchlist-internet.at/</a:t>
            </a:r>
            <a:endParaRPr lang="de-AT" sz="1200" kern="1200" dirty="0" smtClean="0">
              <a:solidFill>
                <a:schemeClr val="tx1"/>
              </a:solidFill>
              <a:effectLst/>
              <a:latin typeface="Verdana" pitchFamily="34" charset="0"/>
              <a:ea typeface="Verdana" pitchFamily="34" charset="0"/>
              <a:cs typeface="Verdana" pitchFamily="34" charset="0"/>
            </a:endParaRPr>
          </a:p>
          <a:p>
            <a:endParaRPr lang="de-AT" sz="1200" dirty="0" smtClean="0">
              <a:latin typeface="Verdana" pitchFamily="34" charset="0"/>
              <a:ea typeface="Verdana" pitchFamily="34" charset="0"/>
              <a:cs typeface="Verdana" pitchFamily="34" charset="0"/>
            </a:endParaRPr>
          </a:p>
          <a:p>
            <a:endParaRPr lang="de-AT" sz="1200" dirty="0" smtClean="0">
              <a:latin typeface="Verdana" pitchFamily="34" charset="0"/>
              <a:ea typeface="Verdana" pitchFamily="34" charset="0"/>
              <a:cs typeface="Verdana" pitchFamily="34" charset="0"/>
            </a:endParaRPr>
          </a:p>
          <a:p>
            <a:endParaRPr lang="de-AT" dirty="0"/>
          </a:p>
        </p:txBody>
      </p:sp>
      <p:sp>
        <p:nvSpPr>
          <p:cNvPr id="4" name="Foliennummernplatzhalter 3"/>
          <p:cNvSpPr>
            <a:spLocks noGrp="1"/>
          </p:cNvSpPr>
          <p:nvPr>
            <p:ph type="sldNum" sz="quarter" idx="10"/>
          </p:nvPr>
        </p:nvSpPr>
        <p:spPr/>
        <p:txBody>
          <a:bodyPr/>
          <a:lstStyle/>
          <a:p>
            <a:fld id="{2EB9E671-7AE3-0043-B56A-2195E5DD93D3}" type="slidenum">
              <a:rPr lang="de-AT" smtClean="0"/>
              <a:pPr/>
              <a:t>5</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effectLst/>
                <a:latin typeface="Verdana" pitchFamily="34" charset="0"/>
                <a:ea typeface="Verdana" pitchFamily="34" charset="0"/>
                <a:cs typeface="Verdana" pitchFamily="34" charset="0"/>
              </a:rPr>
              <a:t>Jedes Kind hat eigene Strategien, wie mit unangenehmen Situationen umgegangen werden kann. Diese sollten in erster Linie gesammelt werden und in der Klasse erklärt werden, da diese besonders nachvollziehbar sein könnten für Kinder (Peer-Training). Neben den eigenen Strategien sollte auch auf die Regeln eingegangen werden, die zu Hause aktiv sind. Was müssen Kinder ihren Eltern sagen? Wo müssen Sie nachfragen? Was dürfen sie alleine?</a:t>
            </a:r>
            <a:endParaRPr lang="de-AT" sz="1200" kern="1200" dirty="0" smtClean="0">
              <a:solidFill>
                <a:schemeClr val="tx1"/>
              </a:solidFill>
              <a:effectLst/>
              <a:latin typeface="Verdana" pitchFamily="34" charset="0"/>
              <a:ea typeface="Verdana" pitchFamily="34" charset="0"/>
              <a:cs typeface="Verdana" pitchFamily="34" charset="0"/>
            </a:endParaRPr>
          </a:p>
          <a:p>
            <a:r>
              <a:rPr lang="de-DE" sz="1200" kern="1200" dirty="0" smtClean="0">
                <a:solidFill>
                  <a:schemeClr val="tx1"/>
                </a:solidFill>
                <a:effectLst/>
                <a:latin typeface="Verdana" pitchFamily="34" charset="0"/>
                <a:ea typeface="Verdana" pitchFamily="34" charset="0"/>
                <a:cs typeface="Verdana" pitchFamily="34" charset="0"/>
              </a:rPr>
              <a:t> </a:t>
            </a:r>
            <a:endParaRPr lang="de-AT" sz="1200" kern="1200" dirty="0" smtClean="0">
              <a:solidFill>
                <a:schemeClr val="tx1"/>
              </a:solidFill>
              <a:effectLst/>
              <a:latin typeface="Verdana" pitchFamily="34" charset="0"/>
              <a:ea typeface="Verdana" pitchFamily="34" charset="0"/>
              <a:cs typeface="Verdana" pitchFamily="34" charset="0"/>
            </a:endParaRPr>
          </a:p>
          <a:p>
            <a:r>
              <a:rPr lang="de-DE" sz="1200" b="1" kern="1200" dirty="0" smtClean="0">
                <a:solidFill>
                  <a:schemeClr val="tx1"/>
                </a:solidFill>
                <a:effectLst/>
                <a:latin typeface="Verdana" pitchFamily="34" charset="0"/>
                <a:ea typeface="Verdana" pitchFamily="34" charset="0"/>
                <a:cs typeface="Verdana" pitchFamily="34" charset="0"/>
              </a:rPr>
              <a:t>Hinweise zu den Tipps:</a:t>
            </a:r>
            <a:endParaRPr lang="de-AT" sz="1200" b="1"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r>
              <a:rPr lang="de-DE" sz="1200" i="0" kern="1200" dirty="0" smtClean="0">
                <a:solidFill>
                  <a:schemeClr val="tx1"/>
                </a:solidFill>
                <a:effectLst/>
                <a:latin typeface="Verdana" pitchFamily="34" charset="0"/>
                <a:ea typeface="Verdana" pitchFamily="34" charset="0"/>
                <a:cs typeface="Verdana" pitchFamily="34" charset="0"/>
              </a:rPr>
              <a:t>Wenn Dir etwas komisch vorkommt, zeig‘s deinen Eltern oder anderen Erwachsenen! </a:t>
            </a:r>
            <a:r>
              <a:rPr lang="de-DE" sz="1200" kern="1200" dirty="0" smtClean="0">
                <a:solidFill>
                  <a:schemeClr val="tx1"/>
                </a:solidFill>
                <a:effectLst/>
                <a:latin typeface="Verdana" pitchFamily="34" charset="0"/>
                <a:ea typeface="Verdana" pitchFamily="34" charset="0"/>
                <a:cs typeface="Verdana" pitchFamily="34" charset="0"/>
              </a:rPr>
              <a:t>Kinder brauchen in einer unangenehmen Situation eine erwachsene Person, der sie sich anvertrauen können, ohne negative Konsequenzen befürchten zu müssen.</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r>
              <a:rPr lang="de-DE" sz="1200" i="0" kern="1200" dirty="0" smtClean="0">
                <a:solidFill>
                  <a:schemeClr val="tx1"/>
                </a:solidFill>
                <a:effectLst/>
                <a:latin typeface="Verdana" pitchFamily="34" charset="0"/>
                <a:ea typeface="Verdana" pitchFamily="34" charset="0"/>
                <a:cs typeface="Verdana" pitchFamily="34" charset="0"/>
              </a:rPr>
              <a:t>Halte deine persönlichen Daten geheim und gib nicht zu viel preis! </a:t>
            </a:r>
            <a:r>
              <a:rPr lang="de-DE" sz="1200" kern="1200" dirty="0" smtClean="0">
                <a:solidFill>
                  <a:schemeClr val="tx1"/>
                </a:solidFill>
                <a:effectLst/>
                <a:latin typeface="Verdana" pitchFamily="34" charset="0"/>
                <a:ea typeface="Verdana" pitchFamily="34" charset="0"/>
                <a:cs typeface="Verdana" pitchFamily="34" charset="0"/>
              </a:rPr>
              <a:t>Dazu zählen Name, Adresse, Telefonnummer, Geburtsdatum. Diese sollten auf keinen Fall ohne Überlegen veröffentlicht werden. Bei sozialen Netzwerken (wie z.B. Facebook könnte bei jungen Kindern der zweite Vornamen statt dem Nachnamen genutzt werden). </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r>
              <a:rPr lang="de-DE" sz="1200" i="0" kern="1200" dirty="0" smtClean="0">
                <a:solidFill>
                  <a:schemeClr val="tx1"/>
                </a:solidFill>
                <a:effectLst/>
                <a:latin typeface="Verdana" pitchFamily="34" charset="0"/>
                <a:ea typeface="Verdana" pitchFamily="34" charset="0"/>
                <a:cs typeface="Verdana" pitchFamily="34" charset="0"/>
              </a:rPr>
              <a:t>Schütze dein Profil!</a:t>
            </a:r>
            <a:r>
              <a:rPr lang="de-DE" sz="1200" kern="1200" dirty="0" smtClean="0">
                <a:solidFill>
                  <a:schemeClr val="tx1"/>
                </a:solidFill>
                <a:effectLst/>
                <a:latin typeface="Verdana" pitchFamily="34" charset="0"/>
                <a:ea typeface="Verdana" pitchFamily="34" charset="0"/>
                <a:cs typeface="Verdana" pitchFamily="34" charset="0"/>
              </a:rPr>
              <a:t> Dazu die </a:t>
            </a:r>
            <a:r>
              <a:rPr lang="de-DE" sz="1200" kern="1200" dirty="0" err="1" smtClean="0">
                <a:solidFill>
                  <a:schemeClr val="tx1"/>
                </a:solidFill>
                <a:effectLst/>
                <a:latin typeface="Verdana" pitchFamily="34" charset="0"/>
                <a:ea typeface="Verdana" pitchFamily="34" charset="0"/>
                <a:cs typeface="Verdana" pitchFamily="34" charset="0"/>
              </a:rPr>
              <a:t>Privatsphäreinstellungen</a:t>
            </a:r>
            <a:r>
              <a:rPr lang="de-DE" sz="1200" kern="1200" dirty="0" smtClean="0">
                <a:solidFill>
                  <a:schemeClr val="tx1"/>
                </a:solidFill>
                <a:effectLst/>
                <a:latin typeface="Verdana" pitchFamily="34" charset="0"/>
                <a:ea typeface="Verdana" pitchFamily="34" charset="0"/>
                <a:cs typeface="Verdana" pitchFamily="34" charset="0"/>
              </a:rPr>
              <a:t> in sozialen Netzwerken mit dem Kind gemeinsam einstellen. Bei Facebook darauf achten, dass die Kinder unbedingt unter 18 Jahre alt sind, damit der voreingestellte Schutz aktiv sein kann. </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r>
              <a:rPr lang="de-DE" sz="1200" i="0" kern="1200" dirty="0" smtClean="0">
                <a:solidFill>
                  <a:schemeClr val="tx1"/>
                </a:solidFill>
                <a:effectLst/>
                <a:latin typeface="Verdana" pitchFamily="34" charset="0"/>
                <a:ea typeface="Verdana" pitchFamily="34" charset="0"/>
                <a:cs typeface="Verdana" pitchFamily="34" charset="0"/>
              </a:rPr>
              <a:t>Nicht alles ist wahr! </a:t>
            </a:r>
            <a:r>
              <a:rPr lang="de-DE" sz="1200" kern="1200" dirty="0" smtClean="0">
                <a:solidFill>
                  <a:schemeClr val="tx1"/>
                </a:solidFill>
                <a:effectLst/>
                <a:latin typeface="Verdana" pitchFamily="34" charset="0"/>
                <a:ea typeface="Verdana" pitchFamily="34" charset="0"/>
                <a:cs typeface="Verdana" pitchFamily="34" charset="0"/>
              </a:rPr>
              <a:t>Kinder tendieren leicht dazu, alles, was sie im Internet (ähnlich wie bei Bücher, Fernsehen oder Zeitschriften) lesen, zu glauben. Gemeinsam mit ihnen zu überlegen, woran man erkennen könnte, was stimmt und was nicht, ist ein erster Schritt. Hinweise dazu: Mehrere Quellen vergleichen, mit Büchern vergleichen, eher Kindersuchmaschinen nutzen. </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r>
              <a:rPr lang="de-DE" sz="1200" i="0" kern="1200" dirty="0" smtClean="0">
                <a:solidFill>
                  <a:schemeClr val="tx1"/>
                </a:solidFill>
                <a:effectLst/>
                <a:latin typeface="Verdana" pitchFamily="34" charset="0"/>
                <a:ea typeface="Verdana" pitchFamily="34" charset="0"/>
                <a:cs typeface="Verdana" pitchFamily="34" charset="0"/>
              </a:rPr>
              <a:t>Umsonst gibt‘s nichts! </a:t>
            </a:r>
            <a:r>
              <a:rPr lang="de-DE" sz="1200" kern="1200" dirty="0" smtClean="0">
                <a:solidFill>
                  <a:schemeClr val="tx1"/>
                </a:solidFill>
                <a:effectLst/>
                <a:latin typeface="Verdana" pitchFamily="34" charset="0"/>
                <a:ea typeface="Verdana" pitchFamily="34" charset="0"/>
                <a:cs typeface="Verdana" pitchFamily="34" charset="0"/>
              </a:rPr>
              <a:t>Auch wenn Angebote oder Gewinnspiele noch so verlockend sein können, keine Firma schenkt etwas her, ohne sich dadurch etwas zu erhoffen: Im Fall des Gewinnspieles werden Adressen gesammelt, die dann für Werbezwecke weiterverkauft werden können. Bei manchen Lockangeboten können Mehrwert-SMS entstehen, die in einem Abo münden. Dies alles ist im rechtlichen Graubereich, in einigen Fällen ist es als Internet-Betrug einzustufen. Näheres dazu http://www.watchlist-internet.at/</a:t>
            </a:r>
            <a:endParaRPr lang="de-AT" sz="1200" kern="12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endParaRPr lang="de-AT" sz="1200" dirty="0" smtClean="0">
              <a:latin typeface="Verdana" pitchFamily="34" charset="0"/>
              <a:ea typeface="Verdana" pitchFamily="34" charset="0"/>
              <a:cs typeface="Verdana" pitchFamily="34" charset="0"/>
            </a:endParaRPr>
          </a:p>
          <a:p>
            <a:endParaRPr lang="de-AT" dirty="0" smtClean="0"/>
          </a:p>
          <a:p>
            <a:endParaRPr lang="de-AT" dirty="0"/>
          </a:p>
        </p:txBody>
      </p:sp>
      <p:sp>
        <p:nvSpPr>
          <p:cNvPr id="4" name="Foliennummernplatzhalter 3"/>
          <p:cNvSpPr>
            <a:spLocks noGrp="1"/>
          </p:cNvSpPr>
          <p:nvPr>
            <p:ph type="sldNum" sz="quarter" idx="10"/>
          </p:nvPr>
        </p:nvSpPr>
        <p:spPr/>
        <p:txBody>
          <a:bodyPr/>
          <a:lstStyle/>
          <a:p>
            <a:fld id="{2EB9E671-7AE3-0043-B56A-2195E5DD93D3}" type="slidenum">
              <a:rPr lang="de-AT" smtClean="0"/>
              <a:pPr/>
              <a:t>6</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900" kern="1200" dirty="0" smtClean="0">
                <a:solidFill>
                  <a:schemeClr val="tx1"/>
                </a:solidFill>
                <a:effectLst/>
                <a:latin typeface="Verdana" pitchFamily="34" charset="0"/>
                <a:ea typeface="Verdana" pitchFamily="34" charset="0"/>
                <a:cs typeface="Verdana" pitchFamily="34" charset="0"/>
              </a:rPr>
              <a:t>Kinder werden in verschiedenen Netzwerken aufgefordert, ein eigenes Profil zu erstellen. Dies können Soziale Netzwerke, wie Facebook sein, aber auch Spieleseiten, wie </a:t>
            </a:r>
            <a:r>
              <a:rPr lang="de-DE" sz="900" kern="1200" dirty="0" err="1" smtClean="0">
                <a:solidFill>
                  <a:schemeClr val="tx1"/>
                </a:solidFill>
                <a:effectLst/>
                <a:latin typeface="Verdana" pitchFamily="34" charset="0"/>
                <a:ea typeface="Verdana" pitchFamily="34" charset="0"/>
                <a:cs typeface="Verdana" pitchFamily="34" charset="0"/>
              </a:rPr>
              <a:t>Minecraft</a:t>
            </a:r>
            <a:r>
              <a:rPr lang="de-DE" sz="900" kern="1200" dirty="0" smtClean="0">
                <a:solidFill>
                  <a:schemeClr val="tx1"/>
                </a:solidFill>
                <a:effectLst/>
                <a:latin typeface="Verdana" pitchFamily="34" charset="0"/>
                <a:ea typeface="Verdana" pitchFamily="34" charset="0"/>
                <a:cs typeface="Verdana" pitchFamily="34" charset="0"/>
              </a:rPr>
              <a:t>. Es muss also gut überlegt werden, was denn veröffentlicht werden kann und was nicht. So können auch </a:t>
            </a:r>
            <a:r>
              <a:rPr lang="de-DE" sz="900" kern="1200" dirty="0" err="1" smtClean="0">
                <a:solidFill>
                  <a:schemeClr val="tx1"/>
                </a:solidFill>
                <a:effectLst/>
                <a:latin typeface="Verdana" pitchFamily="34" charset="0"/>
                <a:ea typeface="Verdana" pitchFamily="34" charset="0"/>
                <a:cs typeface="Verdana" pitchFamily="34" charset="0"/>
              </a:rPr>
              <a:t>Nicknames</a:t>
            </a:r>
            <a:r>
              <a:rPr lang="de-DE" sz="900" kern="1200" dirty="0" smtClean="0">
                <a:solidFill>
                  <a:schemeClr val="tx1"/>
                </a:solidFill>
                <a:effectLst/>
                <a:latin typeface="Verdana" pitchFamily="34" charset="0"/>
                <a:ea typeface="Verdana" pitchFamily="34" charset="0"/>
                <a:cs typeface="Verdana" pitchFamily="34" charset="0"/>
              </a:rPr>
              <a:t> eine Aussage über die Identität der Kinder geben: So sagt ein Zusatz mit der Jahreszahl der eigenen Geburt etwas über das Alter und die Art des Namens meistens etwas über das Geschlecht. Ein guter </a:t>
            </a:r>
            <a:r>
              <a:rPr lang="de-DE" sz="900" kern="1200" dirty="0" err="1" smtClean="0">
                <a:solidFill>
                  <a:schemeClr val="tx1"/>
                </a:solidFill>
                <a:effectLst/>
                <a:latin typeface="Verdana" pitchFamily="34" charset="0"/>
                <a:ea typeface="Verdana" pitchFamily="34" charset="0"/>
                <a:cs typeface="Verdana" pitchFamily="34" charset="0"/>
              </a:rPr>
              <a:t>Nickname</a:t>
            </a:r>
            <a:r>
              <a:rPr lang="de-DE" sz="900" kern="1200" dirty="0" smtClean="0">
                <a:solidFill>
                  <a:schemeClr val="tx1"/>
                </a:solidFill>
                <a:effectLst/>
                <a:latin typeface="Verdana" pitchFamily="34" charset="0"/>
                <a:ea typeface="Verdana" pitchFamily="34" charset="0"/>
                <a:cs typeface="Verdana" pitchFamily="34" charset="0"/>
              </a:rPr>
              <a:t> sollte dies alles nicht aussagen können.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Lösungsinformation zur Folie: Geburtsdatum (inkl. Jahr), Telefonnummer, Adresse und E-Mail sollten nicht öffentlich zu sehen sein. Ob die Schule angegeben werden kann, darüber sollte diskutiert werden. Das peinlich Bild (wie der nackte Popo), darf auf gar keinen Fall veröffentlicht werden!</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Darüberhinaus:</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Die Kinder überlegen sich eine Geschichte, die zu diesem Profil passen könnte. Wie redet </a:t>
            </a:r>
            <a:r>
              <a:rPr lang="de-DE" sz="900" kern="1200" dirty="0" err="1" smtClean="0">
                <a:solidFill>
                  <a:schemeClr val="tx1"/>
                </a:solidFill>
                <a:effectLst/>
                <a:latin typeface="Verdana" pitchFamily="34" charset="0"/>
                <a:ea typeface="Verdana" pitchFamily="34" charset="0"/>
                <a:cs typeface="Verdana" pitchFamily="34" charset="0"/>
              </a:rPr>
              <a:t>henri</a:t>
            </a:r>
            <a:r>
              <a:rPr lang="de-DE" sz="900" kern="1200" dirty="0" smtClean="0">
                <a:solidFill>
                  <a:schemeClr val="tx1"/>
                </a:solidFill>
                <a:effectLst/>
                <a:latin typeface="Verdana" pitchFamily="34" charset="0"/>
                <a:ea typeface="Verdana" pitchFamily="34" charset="0"/>
                <a:cs typeface="Verdana" pitchFamily="34" charset="0"/>
              </a:rPr>
              <a:t> </a:t>
            </a:r>
            <a:r>
              <a:rPr lang="de-DE" sz="900" kern="1200" dirty="0" err="1" smtClean="0">
                <a:solidFill>
                  <a:schemeClr val="tx1"/>
                </a:solidFill>
                <a:effectLst/>
                <a:latin typeface="Verdana" pitchFamily="34" charset="0"/>
                <a:ea typeface="Verdana" pitchFamily="34" charset="0"/>
                <a:cs typeface="Verdana" pitchFamily="34" charset="0"/>
              </a:rPr>
              <a:t>Hoppsala</a:t>
            </a:r>
            <a:r>
              <a:rPr lang="de-DE" sz="900" kern="1200" dirty="0" smtClean="0">
                <a:solidFill>
                  <a:schemeClr val="tx1"/>
                </a:solidFill>
                <a:effectLst/>
                <a:latin typeface="Verdana" pitchFamily="34" charset="0"/>
                <a:ea typeface="Verdana" pitchFamily="34" charset="0"/>
                <a:cs typeface="Verdana" pitchFamily="34" charset="0"/>
              </a:rPr>
              <a:t> mit seinen Freunden?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Was sagt ein Profil über eine andere Person? Was könnte sich jemand Fremder unter deinem eigenen Profil vorstellen?</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Exkurs</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err="1" smtClean="0">
                <a:solidFill>
                  <a:schemeClr val="tx1"/>
                </a:solidFill>
                <a:effectLst/>
                <a:latin typeface="Verdana" pitchFamily="34" charset="0"/>
                <a:ea typeface="Verdana" pitchFamily="34" charset="0"/>
                <a:cs typeface="Verdana" pitchFamily="34" charset="0"/>
              </a:rPr>
              <a:t>WhatsApp</a:t>
            </a:r>
            <a:r>
              <a:rPr lang="de-DE" sz="900" kern="1200" dirty="0" smtClean="0">
                <a:solidFill>
                  <a:schemeClr val="tx1"/>
                </a:solidFill>
                <a:effectLst/>
                <a:latin typeface="Verdana" pitchFamily="34" charset="0"/>
                <a:ea typeface="Verdana" pitchFamily="34" charset="0"/>
                <a:cs typeface="Verdana" pitchFamily="34" charset="0"/>
              </a:rPr>
              <a:t>: Eltern haben kaum Bedenken, ihren Kindern die Nutzung von </a:t>
            </a:r>
            <a:r>
              <a:rPr lang="de-DE" sz="900" kern="1200" dirty="0" err="1" smtClean="0">
                <a:solidFill>
                  <a:schemeClr val="tx1"/>
                </a:solidFill>
                <a:effectLst/>
                <a:latin typeface="Verdana" pitchFamily="34" charset="0"/>
                <a:ea typeface="Verdana" pitchFamily="34" charset="0"/>
                <a:cs typeface="Verdana" pitchFamily="34" charset="0"/>
              </a:rPr>
              <a:t>WhatsApp</a:t>
            </a:r>
            <a:r>
              <a:rPr lang="de-DE" sz="900" kern="1200" dirty="0" smtClean="0">
                <a:solidFill>
                  <a:schemeClr val="tx1"/>
                </a:solidFill>
                <a:effectLst/>
                <a:latin typeface="Verdana" pitchFamily="34" charset="0"/>
                <a:ea typeface="Verdana" pitchFamily="34" charset="0"/>
                <a:cs typeface="Verdana" pitchFamily="34" charset="0"/>
              </a:rPr>
              <a:t> zu erlauben. </a:t>
            </a:r>
            <a:r>
              <a:rPr lang="de-DE" sz="900" kern="1200" dirty="0" err="1" smtClean="0">
                <a:solidFill>
                  <a:schemeClr val="tx1"/>
                </a:solidFill>
                <a:effectLst/>
                <a:latin typeface="Verdana" pitchFamily="34" charset="0"/>
                <a:ea typeface="Verdana" pitchFamily="34" charset="0"/>
                <a:cs typeface="Verdana" pitchFamily="34" charset="0"/>
              </a:rPr>
              <a:t>WhatsApp</a:t>
            </a:r>
            <a:r>
              <a:rPr lang="de-DE" sz="900" kern="1200" dirty="0" smtClean="0">
                <a:solidFill>
                  <a:schemeClr val="tx1"/>
                </a:solidFill>
                <a:effectLst/>
                <a:latin typeface="Verdana" pitchFamily="34" charset="0"/>
                <a:ea typeface="Verdana" pitchFamily="34" charset="0"/>
                <a:cs typeface="Verdana" pitchFamily="34" charset="0"/>
              </a:rPr>
              <a:t> ist ein Messanger-System, das wie eine Kombination aus Chat, SMS und Fotoalbum ist. Das System greift auf das Telefonbuch der </a:t>
            </a:r>
            <a:r>
              <a:rPr lang="de-DE" sz="900" kern="1200" dirty="0" err="1" smtClean="0">
                <a:solidFill>
                  <a:schemeClr val="tx1"/>
                </a:solidFill>
                <a:effectLst/>
                <a:latin typeface="Verdana" pitchFamily="34" charset="0"/>
                <a:ea typeface="Verdana" pitchFamily="34" charset="0"/>
                <a:cs typeface="Verdana" pitchFamily="34" charset="0"/>
              </a:rPr>
              <a:t>NutzerInnen</a:t>
            </a:r>
            <a:r>
              <a:rPr lang="de-DE" sz="900" kern="1200" dirty="0" smtClean="0">
                <a:solidFill>
                  <a:schemeClr val="tx1"/>
                </a:solidFill>
                <a:effectLst/>
                <a:latin typeface="Verdana" pitchFamily="34" charset="0"/>
                <a:ea typeface="Verdana" pitchFamily="34" charset="0"/>
                <a:cs typeface="Verdana" pitchFamily="34" charset="0"/>
              </a:rPr>
              <a:t> zu und </a:t>
            </a:r>
            <a:r>
              <a:rPr lang="de-DE" sz="900" kern="1200" dirty="0" err="1" smtClean="0">
                <a:solidFill>
                  <a:schemeClr val="tx1"/>
                </a:solidFill>
                <a:effectLst/>
                <a:latin typeface="Verdana" pitchFamily="34" charset="0"/>
                <a:ea typeface="Verdana" pitchFamily="34" charset="0"/>
                <a:cs typeface="Verdana" pitchFamily="34" charset="0"/>
              </a:rPr>
              <a:t>weiss</a:t>
            </a:r>
            <a:r>
              <a:rPr lang="de-DE" sz="900" kern="1200" dirty="0" smtClean="0">
                <a:solidFill>
                  <a:schemeClr val="tx1"/>
                </a:solidFill>
                <a:effectLst/>
                <a:latin typeface="Verdana" pitchFamily="34" charset="0"/>
                <a:ea typeface="Verdana" pitchFamily="34" charset="0"/>
                <a:cs typeface="Verdana" pitchFamily="34" charset="0"/>
              </a:rPr>
              <a:t> so, wer denn noch aus dem eigenen Bekanntenkreis in </a:t>
            </a:r>
            <a:r>
              <a:rPr lang="de-DE" sz="900" kern="1200" dirty="0" err="1" smtClean="0">
                <a:solidFill>
                  <a:schemeClr val="tx1"/>
                </a:solidFill>
                <a:effectLst/>
                <a:latin typeface="Verdana" pitchFamily="34" charset="0"/>
                <a:ea typeface="Verdana" pitchFamily="34" charset="0"/>
                <a:cs typeface="Verdana" pitchFamily="34" charset="0"/>
              </a:rPr>
              <a:t>WhatsApp</a:t>
            </a:r>
            <a:r>
              <a:rPr lang="de-DE" sz="900" kern="1200" dirty="0" smtClean="0">
                <a:solidFill>
                  <a:schemeClr val="tx1"/>
                </a:solidFill>
                <a:effectLst/>
                <a:latin typeface="Verdana" pitchFamily="34" charset="0"/>
                <a:ea typeface="Verdana" pitchFamily="34" charset="0"/>
                <a:cs typeface="Verdana" pitchFamily="34" charset="0"/>
              </a:rPr>
              <a:t> ist. Dies kann man zwar in neueren Versionen deaktivieren, aber dann ist das System nicht mehr sehr einfach zu benutzen. Die Gruppenbildung ist bei </a:t>
            </a:r>
            <a:r>
              <a:rPr lang="de-DE" sz="900" kern="1200" dirty="0" err="1" smtClean="0">
                <a:solidFill>
                  <a:schemeClr val="tx1"/>
                </a:solidFill>
                <a:effectLst/>
                <a:latin typeface="Verdana" pitchFamily="34" charset="0"/>
                <a:ea typeface="Verdana" pitchFamily="34" charset="0"/>
                <a:cs typeface="Verdana" pitchFamily="34" charset="0"/>
              </a:rPr>
              <a:t>WhatsApp</a:t>
            </a:r>
            <a:r>
              <a:rPr lang="de-DE" sz="900" kern="1200" dirty="0" smtClean="0">
                <a:solidFill>
                  <a:schemeClr val="tx1"/>
                </a:solidFill>
                <a:effectLst/>
                <a:latin typeface="Verdana" pitchFamily="34" charset="0"/>
                <a:ea typeface="Verdana" pitchFamily="34" charset="0"/>
                <a:cs typeface="Verdana" pitchFamily="34" charset="0"/>
              </a:rPr>
              <a:t> für Kinder ein sehr beliebtes Tool, hier kann man andere Leute hinzufügen, ohne dass diese etwas davon wissen oder einverstanden sind. </a:t>
            </a:r>
            <a:r>
              <a:rPr lang="de-DE" sz="900" kern="1200" dirty="0" err="1" smtClean="0">
                <a:solidFill>
                  <a:schemeClr val="tx1"/>
                </a:solidFill>
                <a:effectLst/>
                <a:latin typeface="Verdana" pitchFamily="34" charset="0"/>
                <a:ea typeface="Verdana" pitchFamily="34" charset="0"/>
                <a:cs typeface="Verdana" pitchFamily="34" charset="0"/>
              </a:rPr>
              <a:t>Privatssphäreeinstellungen</a:t>
            </a:r>
            <a:r>
              <a:rPr lang="de-DE" sz="900" kern="1200" dirty="0" smtClean="0">
                <a:solidFill>
                  <a:schemeClr val="tx1"/>
                </a:solidFill>
                <a:effectLst/>
                <a:latin typeface="Verdana" pitchFamily="34" charset="0"/>
                <a:ea typeface="Verdana" pitchFamily="34" charset="0"/>
                <a:cs typeface="Verdana" pitchFamily="34" charset="0"/>
              </a:rPr>
              <a:t> zu ändern ist so gut wie nicht möglich. Für die Nutzung braucht man ein aktives Smartphone, es nutzt WLAN.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Nähere Infos und Tipps</a:t>
            </a:r>
            <a:endParaRPr lang="de-AT" sz="900" b="1"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http://www.saferinternet.at/news/news-detail/article/whatsapp-tipps-fuer-eltern-und-lehrende-353/</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err="1" smtClean="0">
                <a:solidFill>
                  <a:schemeClr val="tx1"/>
                </a:solidFill>
                <a:effectLst/>
                <a:latin typeface="Verdana" pitchFamily="34" charset="0"/>
                <a:ea typeface="Verdana" pitchFamily="34" charset="0"/>
                <a:cs typeface="Verdana" pitchFamily="34" charset="0"/>
              </a:rPr>
              <a:t>WhatsApp</a:t>
            </a:r>
            <a:r>
              <a:rPr lang="de-DE" sz="900" kern="1200" dirty="0" smtClean="0">
                <a:solidFill>
                  <a:schemeClr val="tx1"/>
                </a:solidFill>
                <a:effectLst/>
                <a:latin typeface="Verdana" pitchFamily="34" charset="0"/>
                <a:ea typeface="Verdana" pitchFamily="34" charset="0"/>
                <a:cs typeface="Verdana" pitchFamily="34" charset="0"/>
              </a:rPr>
              <a:t>-Quiz auf </a:t>
            </a:r>
            <a:r>
              <a:rPr lang="de-DE" sz="900" kern="1200" dirty="0" err="1" smtClean="0">
                <a:solidFill>
                  <a:schemeClr val="tx1"/>
                </a:solidFill>
                <a:effectLst/>
                <a:latin typeface="Verdana" pitchFamily="34" charset="0"/>
                <a:ea typeface="Verdana" pitchFamily="34" charset="0"/>
                <a:cs typeface="Verdana" pitchFamily="34" charset="0"/>
              </a:rPr>
              <a:t>Rataufdraht</a:t>
            </a:r>
            <a:r>
              <a:rPr lang="de-DE" sz="900" kern="1200" dirty="0" smtClean="0">
                <a:solidFill>
                  <a:schemeClr val="tx1"/>
                </a:solidFill>
                <a:effectLst/>
                <a:latin typeface="Verdana" pitchFamily="34" charset="0"/>
                <a:ea typeface="Verdana" pitchFamily="34" charset="0"/>
                <a:cs typeface="Verdana" pitchFamily="34" charset="0"/>
              </a:rPr>
              <a:t>: http://rataufdraht.orf.at/?story=21930</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Die eigenen Profile anschauen</a:t>
            </a:r>
            <a:endParaRPr lang="de-AT" sz="900" b="1"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Dazu Leitfäden der am meisten genutzten Netzwerke nutzen: http://www.saferinternet.at/privatsphaere-leitfaeden/ </a:t>
            </a:r>
            <a:endParaRPr lang="de-AT" sz="900" kern="1200" dirty="0" smtClean="0">
              <a:solidFill>
                <a:schemeClr val="tx1"/>
              </a:solidFill>
              <a:effectLst/>
              <a:latin typeface="Verdana" pitchFamily="34" charset="0"/>
              <a:ea typeface="Verdana" pitchFamily="34" charset="0"/>
              <a:cs typeface="Verdana" pitchFamily="34" charset="0"/>
            </a:endParaRPr>
          </a:p>
          <a:p>
            <a:endParaRPr lang="de-AT" sz="900" dirty="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7</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900" kern="1200" dirty="0" smtClean="0">
                <a:solidFill>
                  <a:schemeClr val="tx1"/>
                </a:solidFill>
                <a:effectLst/>
                <a:latin typeface="Verdana" pitchFamily="34" charset="0"/>
                <a:ea typeface="Verdana" pitchFamily="34" charset="0"/>
                <a:cs typeface="Verdana" pitchFamily="34" charset="0"/>
              </a:rPr>
              <a:t>Nach Möglichkeit erzählt jedes Kind, was es denn seinen eigenen Freunden von dieser Schulung erzählen wird. Wenn zu oft die gleichen Dinge kommen, nach anderen Inhalten nachfragen.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Gemeinsam Tipps sammeln, wenn zeitlich möglich soll jedes Kind mindestens 1 Tipp formulieren.</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kern="1200" dirty="0" smtClean="0">
                <a:solidFill>
                  <a:schemeClr val="tx1"/>
                </a:solidFill>
                <a:effectLst/>
                <a:latin typeface="Verdana" pitchFamily="34" charset="0"/>
                <a:ea typeface="Verdana" pitchFamily="34" charset="0"/>
                <a:cs typeface="Verdana" pitchFamily="34" charset="0"/>
              </a:rPr>
              <a:t> </a:t>
            </a:r>
            <a:endParaRPr lang="de-AT" sz="900" kern="1200" dirty="0" smtClean="0">
              <a:solidFill>
                <a:schemeClr val="tx1"/>
              </a:solidFill>
              <a:effectLst/>
              <a:latin typeface="Verdana" pitchFamily="34" charset="0"/>
              <a:ea typeface="Verdana" pitchFamily="34" charset="0"/>
              <a:cs typeface="Verdana" pitchFamily="34" charset="0"/>
            </a:endParaRPr>
          </a:p>
          <a:p>
            <a:r>
              <a:rPr lang="de-DE" sz="900" b="1" kern="1200" dirty="0" smtClean="0">
                <a:solidFill>
                  <a:schemeClr val="tx1"/>
                </a:solidFill>
                <a:effectLst/>
                <a:latin typeface="Verdana" pitchFamily="34" charset="0"/>
                <a:ea typeface="Verdana" pitchFamily="34" charset="0"/>
                <a:cs typeface="Verdana" pitchFamily="34" charset="0"/>
              </a:rPr>
              <a:t>Wenn möglich, sollten alle Themen vorkommen:</a:t>
            </a:r>
            <a:endParaRPr lang="de-AT" sz="900" b="1"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Wenn Dir etwas komisch vorkommt, zeig‘s deinen Eltern oder anderen Erwachsenen.</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Halte deine persönlichen Daten geheim und gib nicht zu viel preis! Sag dein Passwort nicht weiter.</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Schütze dein Profil!</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Nicht alles ist wahr!</a:t>
            </a:r>
            <a:endParaRPr lang="de-AT" sz="900" kern="1200" dirty="0" smtClean="0">
              <a:solidFill>
                <a:schemeClr val="tx1"/>
              </a:solidFill>
              <a:effectLst/>
              <a:latin typeface="Verdana" pitchFamily="34" charset="0"/>
              <a:ea typeface="Verdana" pitchFamily="34" charset="0"/>
              <a:cs typeface="Verdana" pitchFamily="34" charset="0"/>
            </a:endParaRPr>
          </a:p>
          <a:p>
            <a:pPr marL="171450" indent="-171450">
              <a:buFont typeface="Wingdings" pitchFamily="2" charset="2"/>
              <a:buChar char="§"/>
            </a:pPr>
            <a:r>
              <a:rPr lang="de-DE" sz="900" kern="1200" dirty="0" smtClean="0">
                <a:solidFill>
                  <a:schemeClr val="tx1"/>
                </a:solidFill>
                <a:effectLst/>
                <a:latin typeface="Verdana" pitchFamily="34" charset="0"/>
                <a:ea typeface="Verdana" pitchFamily="34" charset="0"/>
                <a:cs typeface="Verdana" pitchFamily="34" charset="0"/>
              </a:rPr>
              <a:t>Umsonst gibt‘s nichts!</a:t>
            </a:r>
            <a:endParaRPr lang="de-AT" sz="900" kern="1200" dirty="0" smtClean="0">
              <a:solidFill>
                <a:schemeClr val="tx1"/>
              </a:solidFill>
              <a:effectLst/>
              <a:latin typeface="Verdana" pitchFamily="34" charset="0"/>
              <a:ea typeface="Verdana" pitchFamily="34" charset="0"/>
              <a:cs typeface="Verdana" pitchFamily="34" charset="0"/>
            </a:endParaRPr>
          </a:p>
          <a:p>
            <a:endParaRPr lang="de-AT" sz="900" dirty="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2EB9E671-7AE3-0043-B56A-2195E5DD93D3}" type="slidenum">
              <a:rPr lang="de-AT" smtClean="0"/>
              <a:pPr/>
              <a:t>8</a:t>
            </a:fld>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Aufgabe </a:t>
            </a:r>
            <a:r>
              <a:rPr lang="de-DE" sz="1200" kern="1200" dirty="0" smtClean="0">
                <a:solidFill>
                  <a:schemeClr val="tx1"/>
                </a:solidFill>
                <a:effectLst/>
                <a:latin typeface="+mn-lt"/>
                <a:ea typeface="+mn-ea"/>
                <a:cs typeface="+mn-cs"/>
              </a:rPr>
              <a:t>entweder als Hausaufgabe oder in Freiarbeit zu lösen.</a:t>
            </a:r>
            <a:endParaRPr lang="de-AT" sz="1200" kern="1200" dirty="0" smtClean="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2EB9E671-7AE3-0043-B56A-2195E5DD93D3}" type="slidenum">
              <a:rPr lang="de-AT" smtClean="0"/>
              <a:pPr/>
              <a:t>9</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83991ABA-492F-4B33-8CCB-9A01498FC395}"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46722EA-2010-4D28-85AF-9181203D0730}"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3475192-C9C2-4019-9F23-FB916279122A}"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93484F05-0FA4-4FBD-BB4B-F18EE5958B38}"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248397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B68FE55D-5862-47B0-8CBF-6909AD5A2FEC}"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922064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2D18A5A-A50F-4833-9A55-3921445F4657}"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2007942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1B92C770-D968-45B2-8EC8-1EDD500C775B}"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108230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138753C4-A82A-4DA5-BE84-E758F1BAD2A0}" type="datetime1">
              <a:rPr lang="de-AT" smtClean="0"/>
              <a:pPr/>
              <a:t>31.10.2013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61306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68CEAD53-7739-4E4E-BCD7-DF33D15D98AA}" type="datetime1">
              <a:rPr lang="de-AT" smtClean="0"/>
              <a:pPr/>
              <a:t>31.10.2013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BDDD6A2D-7A49-4CFF-8B7C-1AE990572A30}" type="slidenum">
              <a:rPr lang="de-AT" smtClean="0"/>
              <a:pPr/>
              <a:t>‹Nr.›</a:t>
            </a:fld>
            <a:endParaRPr lang="de-AT" dirty="0"/>
          </a:p>
        </p:txBody>
      </p:sp>
    </p:spTree>
    <p:extLst>
      <p:ext uri="{BB962C8B-B14F-4D97-AF65-F5344CB8AC3E}">
        <p14:creationId xmlns:p14="http://schemas.microsoft.com/office/powerpoint/2010/main" val="41566378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E5AA93D-65B4-4659-BC14-CF56A47F992E}" type="datetime1">
              <a:rPr lang="de-AT" smtClean="0"/>
              <a:pPr/>
              <a:t>31.10.2013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4673688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1998959-ABF9-474D-96DA-C60E82C58D5B}"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4246747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A3486D81-112F-4085-9384-3D59A0B65827}"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81D24F5-002C-4B10-A7AA-73DA5F7ACA3C}"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214748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A6A066E-562F-412A-A430-7268E2E65019}"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3763457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3C67E925-3E13-4B20-8DC6-ED8D3697AC6B}"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DDD6A2D-7A49-4CFF-8B7C-1AE990572A30}" type="slidenum">
              <a:rPr lang="de-AT" smtClean="0"/>
              <a:pPr/>
              <a:t>‹Nr.›</a:t>
            </a:fld>
            <a:endParaRPr lang="de-AT"/>
          </a:p>
        </p:txBody>
      </p:sp>
    </p:spTree>
    <p:extLst>
      <p:ext uri="{BB962C8B-B14F-4D97-AF65-F5344CB8AC3E}">
        <p14:creationId xmlns:p14="http://schemas.microsoft.com/office/powerpoint/2010/main" val="244671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FDFF3FE-C3CC-412C-919B-5B944F2C8113}" type="datetime1">
              <a:rPr lang="de-AT" smtClean="0"/>
              <a:pPr/>
              <a:t>31.10.2013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46F7767A-E486-4539-A134-FC4FB4930AA8}"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593606C8-025E-45FA-9A13-ABC185EF8EB9}" type="datetime1">
              <a:rPr lang="de-AT" smtClean="0"/>
              <a:pPr/>
              <a:t>31.10.2013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760A4D8E-08B4-4362-A9A8-FA4C29A87277}" type="datetime1">
              <a:rPr lang="de-AT" smtClean="0"/>
              <a:pPr/>
              <a:t>31.10.2013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C69BF68B-BD89-445A-885E-182DE1827514}" type="slidenum">
              <a:rPr lang="de-AT" smtClean="0"/>
              <a:pPr/>
              <a:t>‹Nr.›</a:t>
            </a:fld>
            <a:endParaRPr lang="de-A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CD91886-1A86-4AF3-8F91-4A1C6132E3AE}" type="datetime1">
              <a:rPr lang="de-AT" smtClean="0"/>
              <a:pPr/>
              <a:t>31.10.2013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E578569-E242-46B1-AA5F-5124431DEB96}"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52BDD49-505B-44EB-8B81-3D1683CF3E15}" type="datetime1">
              <a:rPr lang="de-AT" smtClean="0"/>
              <a:pPr/>
              <a:t>31.10.2013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69BF68B-BD89-445A-885E-182DE1827514}"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40907-F533-4338-8AF3-8197594CBD3C}" type="datetime1">
              <a:rPr lang="de-AT" smtClean="0"/>
              <a:pPr/>
              <a:t>31.10.2013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BF68B-BD89-445A-885E-182DE1827514}"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7B7BF-AF30-45BB-ACD1-A28E6D2BD047}" type="datetime1">
              <a:rPr lang="de-AT" smtClean="0"/>
              <a:pPr/>
              <a:t>31.10.2013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D6A2D-7A49-4CFF-8B7C-1AE990572A30}" type="slidenum">
              <a:rPr lang="de-AT" smtClean="0"/>
              <a:pPr/>
              <a:t>‹Nr.›</a:t>
            </a:fld>
            <a:endParaRPr lang="de-AT"/>
          </a:p>
        </p:txBody>
      </p:sp>
    </p:spTree>
    <p:extLst>
      <p:ext uri="{BB962C8B-B14F-4D97-AF65-F5344CB8AC3E}">
        <p14:creationId xmlns:p14="http://schemas.microsoft.com/office/powerpoint/2010/main" val="2416193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cstate="email"/>
          <a:stretch>
            <a:fillRect/>
          </a:stretch>
        </p:blipFill>
        <p:spPr>
          <a:xfrm>
            <a:off x="1640700" y="260648"/>
            <a:ext cx="5811620" cy="5760640"/>
          </a:xfrm>
          <a:prstGeom prst="rect">
            <a:avLst/>
          </a:prstGeom>
        </p:spPr>
      </p:pic>
      <p:pic>
        <p:nvPicPr>
          <p:cNvPr id="5" name="Bild 4" descr="Logo Saferinternet.at.jpg"/>
          <p:cNvPicPr>
            <a:picLocks noChangeAspect="1"/>
          </p:cNvPicPr>
          <p:nvPr/>
        </p:nvPicPr>
        <p:blipFill>
          <a:blip r:embed="rId4" cstate="print"/>
          <a:stretch>
            <a:fillRect/>
          </a:stretch>
        </p:blipFill>
        <p:spPr>
          <a:xfrm>
            <a:off x="251520" y="6453336"/>
            <a:ext cx="1013362" cy="240399"/>
          </a:xfrm>
          <a:prstGeom prst="rect">
            <a:avLst/>
          </a:prstGeom>
        </p:spPr>
      </p:pic>
      <p:pic>
        <p:nvPicPr>
          <p:cNvPr id="7" name="Bild 6"/>
          <p:cNvPicPr>
            <a:picLocks noChangeAspect="1"/>
          </p:cNvPicPr>
          <p:nvPr/>
        </p:nvPicPr>
        <p:blipFill>
          <a:blip r:embed="rId5" cstate="print"/>
          <a:stretch>
            <a:fillRect/>
          </a:stretch>
        </p:blipFill>
        <p:spPr>
          <a:xfrm>
            <a:off x="246270" y="5877272"/>
            <a:ext cx="1013362" cy="484162"/>
          </a:xfrm>
          <a:prstGeom prst="rect">
            <a:avLst/>
          </a:prstGeom>
        </p:spPr>
      </p:pic>
      <p:sp>
        <p:nvSpPr>
          <p:cNvPr id="6" name="Rechteck 5"/>
          <p:cNvSpPr/>
          <p:nvPr/>
        </p:nvSpPr>
        <p:spPr>
          <a:xfrm>
            <a:off x="6660232" y="6403394"/>
            <a:ext cx="2304256" cy="553998"/>
          </a:xfrm>
          <a:prstGeom prst="rect">
            <a:avLst/>
          </a:prstGeom>
        </p:spPr>
        <p:txBody>
          <a:bodyPr wrap="square">
            <a:spAutoFit/>
          </a:bodyPr>
          <a:lstStyle/>
          <a:p>
            <a:r>
              <a:rPr lang="de-AT" sz="1000" b="1" dirty="0" smtClean="0">
                <a:solidFill>
                  <a:srgbClr val="7DBA00"/>
                </a:solidFill>
                <a:latin typeface="Verdana" pitchFamily="34" charset="0"/>
                <a:ea typeface="Verdana" pitchFamily="34" charset="0"/>
                <a:cs typeface="Verdana" pitchFamily="34" charset="0"/>
              </a:rPr>
              <a:t>Unterrichtsmaterial 4. Klasse </a:t>
            </a:r>
          </a:p>
          <a:p>
            <a:r>
              <a:rPr lang="de-AT" sz="1000" dirty="0" smtClean="0">
                <a:solidFill>
                  <a:srgbClr val="7DBA00"/>
                </a:solidFill>
                <a:latin typeface="Verdana" pitchFamily="34" charset="0"/>
                <a:ea typeface="Verdana" pitchFamily="34" charset="0"/>
                <a:cs typeface="Verdana" pitchFamily="34" charset="0"/>
              </a:rPr>
              <a:t>Schwerpunkt Soziale Netzwerke</a:t>
            </a:r>
            <a:r>
              <a:rPr lang="de-AT" sz="1000" dirty="0">
                <a:solidFill>
                  <a:srgbClr val="7DBA00"/>
                </a:solidFill>
                <a:latin typeface="Verdana" pitchFamily="34" charset="0"/>
                <a:ea typeface="Verdana" pitchFamily="34" charset="0"/>
                <a:cs typeface="Verdana" pitchFamily="34" charset="0"/>
              </a:rPr>
              <a:t/>
            </a:r>
            <a:br>
              <a:rPr lang="de-AT" sz="1000" dirty="0">
                <a:solidFill>
                  <a:srgbClr val="7DBA00"/>
                </a:solidFill>
                <a:latin typeface="Verdana" pitchFamily="34" charset="0"/>
                <a:ea typeface="Verdana" pitchFamily="34" charset="0"/>
                <a:cs typeface="Verdana" pitchFamily="34" charset="0"/>
              </a:rPr>
            </a:br>
            <a:endParaRPr lang="de-AT" sz="1000" dirty="0"/>
          </a:p>
        </p:txBody>
      </p:sp>
    </p:spTree>
    <p:extLst>
      <p:ext uri="{BB962C8B-B14F-4D97-AF65-F5344CB8AC3E}">
        <p14:creationId xmlns:p14="http://schemas.microsoft.com/office/powerpoint/2010/main" val="3155919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Was machst du im Internet?</a:t>
            </a:r>
            <a:endParaRPr lang="de-AT" sz="2800" dirty="0">
              <a:solidFill>
                <a:srgbClr val="7DBA00"/>
              </a:solidFill>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2</a:t>
            </a:fld>
            <a:endParaRPr lang="de-AT" sz="800" dirty="0">
              <a:latin typeface="Verdana" pitchFamily="34" charset="0"/>
              <a:ea typeface="Verdana" pitchFamily="34" charset="0"/>
              <a:cs typeface="Verdana" pitchFamily="34" charset="0"/>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7618" y="1196752"/>
            <a:ext cx="3509092" cy="4509120"/>
          </a:xfrm>
          <a:prstGeom prst="rect">
            <a:avLst/>
          </a:prstGeom>
        </p:spPr>
      </p:pic>
      <p:sp>
        <p:nvSpPr>
          <p:cNvPr id="7" name="Ovale Legende 6"/>
          <p:cNvSpPr/>
          <p:nvPr/>
        </p:nvSpPr>
        <p:spPr>
          <a:xfrm>
            <a:off x="629318" y="3068960"/>
            <a:ext cx="4670267" cy="1911187"/>
          </a:xfrm>
          <a:prstGeom prst="wedgeEllipseCallout">
            <a:avLst>
              <a:gd name="adj1" fmla="val 58671"/>
              <a:gd name="adj2" fmla="val -38354"/>
            </a:avLst>
          </a:prstGeom>
          <a:solidFill>
            <a:schemeClr val="bg1"/>
          </a:solidFill>
          <a:ln>
            <a:solidFill>
              <a:srgbClr val="7DB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400" dirty="0">
                <a:solidFill>
                  <a:srgbClr val="7DBA00"/>
                </a:solidFill>
                <a:latin typeface="Verdana" pitchFamily="34" charset="0"/>
                <a:ea typeface="Verdana" pitchFamily="34" charset="0"/>
                <a:cs typeface="Verdana" pitchFamily="34" charset="0"/>
              </a:rPr>
              <a:t>Was tust denn du im Internet und am Handy</a:t>
            </a:r>
            <a:r>
              <a:rPr lang="de-AT" sz="2400" dirty="0" smtClean="0">
                <a:solidFill>
                  <a:srgbClr val="7DBA00"/>
                </a:solidFill>
                <a:latin typeface="Verdana" pitchFamily="34" charset="0"/>
                <a:ea typeface="Verdana" pitchFamily="34" charset="0"/>
                <a:cs typeface="Verdana" pitchFamily="34" charset="0"/>
              </a:rPr>
              <a:t>?</a:t>
            </a:r>
            <a:endParaRPr lang="de-AT" sz="2400" dirty="0">
              <a:solidFill>
                <a:srgbClr val="7DBA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73164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Was ist das Internet eigentlich?</a:t>
            </a:r>
            <a:endParaRPr lang="de-AT" sz="2800" dirty="0">
              <a:solidFill>
                <a:srgbClr val="7DBA00"/>
              </a:solidFill>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3</a:t>
            </a:fld>
            <a:endParaRPr lang="de-AT" sz="800" dirty="0">
              <a:latin typeface="Verdana" pitchFamily="34" charset="0"/>
              <a:ea typeface="Verdana" pitchFamily="34" charset="0"/>
              <a:cs typeface="Verdana" pitchFamily="34" charset="0"/>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556792"/>
            <a:ext cx="4845520" cy="4898107"/>
          </a:xfrm>
          <a:prstGeom prst="rect">
            <a:avLst/>
          </a:prstGeom>
        </p:spPr>
      </p:pic>
    </p:spTree>
    <p:extLst>
      <p:ext uri="{BB962C8B-B14F-4D97-AF65-F5344CB8AC3E}">
        <p14:creationId xmlns:p14="http://schemas.microsoft.com/office/powerpoint/2010/main" val="3791810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pPr algn="l"/>
            <a:r>
              <a:rPr lang="de-AT" sz="2800" dirty="0" smtClean="0">
                <a:solidFill>
                  <a:srgbClr val="7DBA00"/>
                </a:solidFill>
                <a:latin typeface="Verdana" pitchFamily="34" charset="0"/>
                <a:ea typeface="Verdana" pitchFamily="34" charset="0"/>
                <a:cs typeface="Verdana" pitchFamily="34" charset="0"/>
              </a:rPr>
              <a:t/>
            </a:r>
            <a:br>
              <a:rPr lang="de-AT" sz="2800" dirty="0" smtClean="0">
                <a:solidFill>
                  <a:srgbClr val="7DBA00"/>
                </a:solidFill>
                <a:latin typeface="Verdana" pitchFamily="34" charset="0"/>
                <a:ea typeface="Verdana" pitchFamily="34" charset="0"/>
                <a:cs typeface="Verdana" pitchFamily="34" charset="0"/>
              </a:rPr>
            </a:br>
            <a:r>
              <a:rPr lang="de-AT" sz="3100" dirty="0" smtClean="0">
                <a:solidFill>
                  <a:srgbClr val="7DBA00"/>
                </a:solidFill>
                <a:latin typeface="Verdana" pitchFamily="34" charset="0"/>
                <a:ea typeface="Verdana" pitchFamily="34" charset="0"/>
                <a:cs typeface="Verdana" pitchFamily="34" charset="0"/>
              </a:rPr>
              <a:t>Womit </a:t>
            </a:r>
            <a:r>
              <a:rPr lang="de-AT" sz="3100" dirty="0">
                <a:solidFill>
                  <a:srgbClr val="7DBA00"/>
                </a:solidFill>
                <a:latin typeface="Verdana" pitchFamily="34" charset="0"/>
                <a:ea typeface="Verdana" pitchFamily="34" charset="0"/>
                <a:cs typeface="Verdana" pitchFamily="34" charset="0"/>
              </a:rPr>
              <a:t>kommt man ins Internet?</a:t>
            </a:r>
            <a:r>
              <a:rPr lang="de-AT" sz="2800" dirty="0">
                <a:solidFill>
                  <a:srgbClr val="7DBA00"/>
                </a:solidFill>
                <a:latin typeface="Verdana" pitchFamily="34" charset="0"/>
                <a:ea typeface="Verdana" pitchFamily="34" charset="0"/>
                <a:cs typeface="Verdana" pitchFamily="34" charset="0"/>
              </a:rPr>
              <a:t/>
            </a:r>
            <a:br>
              <a:rPr lang="de-AT" sz="2800" dirty="0">
                <a:solidFill>
                  <a:srgbClr val="7DBA00"/>
                </a:solidFill>
                <a:latin typeface="Verdana" pitchFamily="34" charset="0"/>
                <a:ea typeface="Verdana" pitchFamily="34" charset="0"/>
                <a:cs typeface="Verdana" pitchFamily="34" charset="0"/>
              </a:rPr>
            </a:br>
            <a:endParaRPr lang="de-AT" sz="2800" dirty="0">
              <a:solidFill>
                <a:srgbClr val="7DBA00"/>
              </a:solidFill>
              <a:latin typeface="Verdana" pitchFamily="34" charset="0"/>
              <a:ea typeface="Verdana" pitchFamily="34" charset="0"/>
              <a:cs typeface="Verdana" pitchFamily="34" charset="0"/>
            </a:endParaRPr>
          </a:p>
        </p:txBody>
      </p:sp>
      <p:sp>
        <p:nvSpPr>
          <p:cNvPr id="17" name="Foliennummernplatzhalter 16"/>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4</a:t>
            </a:fld>
            <a:endParaRPr lang="de-AT" sz="800"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576" y="1403899"/>
            <a:ext cx="7560840" cy="48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491880" y="5877272"/>
            <a:ext cx="2304256" cy="369332"/>
          </a:xfrm>
          <a:prstGeom prst="rect">
            <a:avLst/>
          </a:prstGeom>
          <a:solidFill>
            <a:schemeClr val="bg1"/>
          </a:solidFill>
        </p:spPr>
        <p:txBody>
          <a:bodyPr wrap="square" rtlCol="0">
            <a:spAutoFit/>
          </a:bodyPr>
          <a:lstStyle/>
          <a:p>
            <a:endParaRPr lang="de-AT" dirty="0"/>
          </a:p>
        </p:txBody>
      </p:sp>
      <p:sp>
        <p:nvSpPr>
          <p:cNvPr id="3" name="Textfeld 2"/>
          <p:cNvSpPr txBox="1"/>
          <p:nvPr/>
        </p:nvSpPr>
        <p:spPr>
          <a:xfrm>
            <a:off x="3419872" y="2617167"/>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4" name="Textfeld 3"/>
          <p:cNvSpPr txBox="1"/>
          <p:nvPr/>
        </p:nvSpPr>
        <p:spPr>
          <a:xfrm>
            <a:off x="3419872" y="2863969"/>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29" name="Textfeld 28"/>
          <p:cNvSpPr txBox="1"/>
          <p:nvPr/>
        </p:nvSpPr>
        <p:spPr>
          <a:xfrm>
            <a:off x="2987824" y="4077072"/>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30" name="Textfeld 29"/>
          <p:cNvSpPr txBox="1"/>
          <p:nvPr/>
        </p:nvSpPr>
        <p:spPr>
          <a:xfrm>
            <a:off x="2987824" y="4323874"/>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31" name="Textfeld 30"/>
          <p:cNvSpPr txBox="1"/>
          <p:nvPr/>
        </p:nvSpPr>
        <p:spPr>
          <a:xfrm>
            <a:off x="1619672" y="3645024"/>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32" name="Textfeld 31"/>
          <p:cNvSpPr txBox="1"/>
          <p:nvPr/>
        </p:nvSpPr>
        <p:spPr>
          <a:xfrm>
            <a:off x="1619672" y="3927100"/>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33" name="Textfeld 32"/>
          <p:cNvSpPr txBox="1"/>
          <p:nvPr/>
        </p:nvSpPr>
        <p:spPr>
          <a:xfrm>
            <a:off x="4427984" y="3789040"/>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34" name="Textfeld 33"/>
          <p:cNvSpPr txBox="1"/>
          <p:nvPr/>
        </p:nvSpPr>
        <p:spPr>
          <a:xfrm>
            <a:off x="4427984" y="4077136"/>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35" name="Textfeld 34"/>
          <p:cNvSpPr txBox="1"/>
          <p:nvPr/>
        </p:nvSpPr>
        <p:spPr>
          <a:xfrm>
            <a:off x="5724128" y="2780928"/>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36" name="Textfeld 35"/>
          <p:cNvSpPr txBox="1"/>
          <p:nvPr/>
        </p:nvSpPr>
        <p:spPr>
          <a:xfrm>
            <a:off x="5724128" y="3068960"/>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37" name="Textfeld 36"/>
          <p:cNvSpPr txBox="1"/>
          <p:nvPr/>
        </p:nvSpPr>
        <p:spPr>
          <a:xfrm>
            <a:off x="7020272" y="2488540"/>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38" name="Textfeld 37"/>
          <p:cNvSpPr txBox="1"/>
          <p:nvPr/>
        </p:nvSpPr>
        <p:spPr>
          <a:xfrm>
            <a:off x="7020272" y="2735342"/>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39" name="Textfeld 38"/>
          <p:cNvSpPr txBox="1"/>
          <p:nvPr/>
        </p:nvSpPr>
        <p:spPr>
          <a:xfrm>
            <a:off x="3851920" y="5301208"/>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40" name="Textfeld 39"/>
          <p:cNvSpPr txBox="1"/>
          <p:nvPr/>
        </p:nvSpPr>
        <p:spPr>
          <a:xfrm>
            <a:off x="3851920" y="5562322"/>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41" name="Textfeld 40"/>
          <p:cNvSpPr txBox="1"/>
          <p:nvPr/>
        </p:nvSpPr>
        <p:spPr>
          <a:xfrm>
            <a:off x="5633724" y="5080828"/>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42" name="Textfeld 41"/>
          <p:cNvSpPr txBox="1"/>
          <p:nvPr/>
        </p:nvSpPr>
        <p:spPr>
          <a:xfrm>
            <a:off x="5652120" y="5368860"/>
            <a:ext cx="845700"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45" name="Textfeld 44"/>
          <p:cNvSpPr txBox="1"/>
          <p:nvPr/>
        </p:nvSpPr>
        <p:spPr>
          <a:xfrm>
            <a:off x="7092280" y="4077072"/>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46" name="Textfeld 45"/>
          <p:cNvSpPr txBox="1"/>
          <p:nvPr/>
        </p:nvSpPr>
        <p:spPr>
          <a:xfrm>
            <a:off x="7092280" y="4360748"/>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47" name="Textfeld 46"/>
          <p:cNvSpPr txBox="1"/>
          <p:nvPr/>
        </p:nvSpPr>
        <p:spPr>
          <a:xfrm>
            <a:off x="7164288" y="5589240"/>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48" name="Textfeld 47"/>
          <p:cNvSpPr txBox="1"/>
          <p:nvPr/>
        </p:nvSpPr>
        <p:spPr>
          <a:xfrm>
            <a:off x="7164288" y="5877272"/>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
        <p:nvSpPr>
          <p:cNvPr id="18" name="Textfeld 17"/>
          <p:cNvSpPr txBox="1"/>
          <p:nvPr/>
        </p:nvSpPr>
        <p:spPr>
          <a:xfrm>
            <a:off x="7884368" y="6169660"/>
            <a:ext cx="288032" cy="369332"/>
          </a:xfrm>
          <a:prstGeom prst="rect">
            <a:avLst/>
          </a:prstGeom>
          <a:solidFill>
            <a:schemeClr val="bg1"/>
          </a:solidFill>
        </p:spPr>
        <p:txBody>
          <a:bodyPr wrap="square" rtlCol="0">
            <a:spAutoFit/>
          </a:bodyPr>
          <a:lstStyle/>
          <a:p>
            <a:endParaRPr lang="de-AT" dirty="0"/>
          </a:p>
        </p:txBody>
      </p:sp>
      <p:sp>
        <p:nvSpPr>
          <p:cNvPr id="50" name="Textfeld 49"/>
          <p:cNvSpPr txBox="1"/>
          <p:nvPr/>
        </p:nvSpPr>
        <p:spPr>
          <a:xfrm>
            <a:off x="1974709" y="5661248"/>
            <a:ext cx="864096"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Ja</a:t>
            </a:r>
          </a:p>
        </p:txBody>
      </p:sp>
      <p:sp>
        <p:nvSpPr>
          <p:cNvPr id="51" name="Textfeld 50"/>
          <p:cNvSpPr txBox="1"/>
          <p:nvPr/>
        </p:nvSpPr>
        <p:spPr>
          <a:xfrm>
            <a:off x="1974709" y="5944924"/>
            <a:ext cx="1008112" cy="292388"/>
          </a:xfrm>
          <a:prstGeom prst="rect">
            <a:avLst/>
          </a:prstGeom>
          <a:solidFill>
            <a:schemeClr val="bg1"/>
          </a:solidFill>
        </p:spPr>
        <p:txBody>
          <a:bodyPr wrap="square" rtlCol="0">
            <a:spAutoFit/>
          </a:bodyPr>
          <a:lstStyle/>
          <a:p>
            <a:r>
              <a:rPr lang="de-AT" sz="1300" dirty="0" smtClean="0">
                <a:solidFill>
                  <a:srgbClr val="7DBA00"/>
                </a:solidFill>
                <a:latin typeface="+mj-lt"/>
                <a:ea typeface="Verdana" pitchFamily="34" charset="0"/>
                <a:cs typeface="Verdana" pitchFamily="34" charset="0"/>
              </a:rPr>
              <a:t>Nein</a:t>
            </a:r>
            <a:endParaRPr lang="de-AT" sz="1300" dirty="0">
              <a:solidFill>
                <a:srgbClr val="7DBA00"/>
              </a:solidFill>
              <a:latin typeface="+mj-lt"/>
              <a:ea typeface="Verdana" pitchFamily="34" charset="0"/>
              <a:cs typeface="Verdana" pitchFamily="34" charset="0"/>
            </a:endParaRPr>
          </a:p>
        </p:txBody>
      </p:sp>
    </p:spTree>
    <p:extLst>
      <p:ext uri="{BB962C8B-B14F-4D97-AF65-F5344CB8AC3E}">
        <p14:creationId xmlns:p14="http://schemas.microsoft.com/office/powerpoint/2010/main" val="4152272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cstate="email"/>
          <a:stretch>
            <a:fillRect/>
          </a:stretch>
        </p:blipFill>
        <p:spPr>
          <a:xfrm>
            <a:off x="467544" y="2204864"/>
            <a:ext cx="3484230" cy="3168352"/>
          </a:xfrm>
          <a:prstGeom prst="rect">
            <a:avLst/>
          </a:prstGeom>
        </p:spPr>
      </p:pic>
      <p:sp>
        <p:nvSpPr>
          <p:cNvPr id="4" name="Titel 3"/>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Dunkle Ecken im Internet</a:t>
            </a:r>
            <a:endParaRPr lang="de-AT" sz="2800" dirty="0">
              <a:solidFill>
                <a:srgbClr val="7DBA00"/>
              </a:solidFill>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5</a:t>
            </a:fld>
            <a:endParaRPr lang="de-AT" sz="800" dirty="0">
              <a:latin typeface="Verdana" pitchFamily="34" charset="0"/>
              <a:ea typeface="Verdana" pitchFamily="34" charset="0"/>
              <a:cs typeface="Verdana" pitchFamily="34" charset="0"/>
            </a:endParaRPr>
          </a:p>
        </p:txBody>
      </p:sp>
      <p:sp>
        <p:nvSpPr>
          <p:cNvPr id="7" name="Ovale Legende 6"/>
          <p:cNvSpPr/>
          <p:nvPr/>
        </p:nvSpPr>
        <p:spPr>
          <a:xfrm>
            <a:off x="3635896" y="2636912"/>
            <a:ext cx="5249465" cy="1872208"/>
          </a:xfrm>
          <a:prstGeom prst="wedgeEllipseCallout">
            <a:avLst>
              <a:gd name="adj1" fmla="val -57292"/>
              <a:gd name="adj2" fmla="val 40916"/>
            </a:avLst>
          </a:prstGeom>
          <a:solidFill>
            <a:schemeClr val="bg1"/>
          </a:solidFill>
          <a:ln>
            <a:solidFill>
              <a:srgbClr val="7DB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400" dirty="0" smtClean="0">
                <a:solidFill>
                  <a:srgbClr val="7DBA00"/>
                </a:solidFill>
                <a:latin typeface="Verdana" pitchFamily="34" charset="0"/>
                <a:ea typeface="Verdana" pitchFamily="34" charset="0"/>
                <a:cs typeface="Verdana" pitchFamily="34" charset="0"/>
              </a:rPr>
              <a:t>Was könnte denn im Internet unangenehm sein?</a:t>
            </a:r>
            <a:endParaRPr lang="de-AT" dirty="0">
              <a:solidFill>
                <a:srgbClr val="7DBA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pPr algn="l"/>
            <a:r>
              <a:rPr lang="de-AT" sz="2800" dirty="0" smtClean="0">
                <a:solidFill>
                  <a:srgbClr val="7DBA00"/>
                </a:solidFill>
                <a:latin typeface="Verdana" pitchFamily="34" charset="0"/>
                <a:ea typeface="Verdana" pitchFamily="34" charset="0"/>
                <a:cs typeface="Verdana" pitchFamily="34" charset="0"/>
              </a:rPr>
              <a:t>			</a:t>
            </a:r>
            <a:br>
              <a:rPr lang="de-AT" sz="2800" dirty="0" smtClean="0">
                <a:solidFill>
                  <a:srgbClr val="7DBA00"/>
                </a:solidFill>
                <a:latin typeface="Verdana" pitchFamily="34" charset="0"/>
                <a:ea typeface="Verdana" pitchFamily="34" charset="0"/>
                <a:cs typeface="Verdana" pitchFamily="34" charset="0"/>
              </a:rPr>
            </a:br>
            <a:r>
              <a:rPr lang="de-AT" sz="2800" dirty="0" smtClean="0">
                <a:solidFill>
                  <a:srgbClr val="7DBA00"/>
                </a:solidFill>
                <a:latin typeface="Verdana" pitchFamily="34" charset="0"/>
                <a:ea typeface="Verdana" pitchFamily="34" charset="0"/>
                <a:cs typeface="Verdana" pitchFamily="34" charset="0"/>
              </a:rPr>
              <a:t>So </a:t>
            </a:r>
            <a:r>
              <a:rPr lang="de-AT" sz="2800" dirty="0">
                <a:solidFill>
                  <a:srgbClr val="7DBA00"/>
                </a:solidFill>
                <a:latin typeface="Verdana" pitchFamily="34" charset="0"/>
                <a:ea typeface="Verdana" pitchFamily="34" charset="0"/>
                <a:cs typeface="Verdana" pitchFamily="34" charset="0"/>
              </a:rPr>
              <a:t>schütze ich mich!</a:t>
            </a:r>
            <a:br>
              <a:rPr lang="de-AT" sz="2800" dirty="0">
                <a:solidFill>
                  <a:srgbClr val="7DBA00"/>
                </a:solidFill>
                <a:latin typeface="Verdana" pitchFamily="34" charset="0"/>
                <a:ea typeface="Verdana" pitchFamily="34" charset="0"/>
                <a:cs typeface="Verdana" pitchFamily="34" charset="0"/>
              </a:rPr>
            </a:br>
            <a:endParaRPr lang="de-AT" sz="2800" dirty="0">
              <a:solidFill>
                <a:srgbClr val="7DBA00"/>
              </a:solidFill>
              <a:latin typeface="Verdana" pitchFamily="34" charset="0"/>
              <a:ea typeface="Verdana" pitchFamily="34" charset="0"/>
              <a:cs typeface="Verdana" pitchFamily="34" charset="0"/>
            </a:endParaRPr>
          </a:p>
        </p:txBody>
      </p:sp>
      <p:sp>
        <p:nvSpPr>
          <p:cNvPr id="4" name="Inhaltsplatzhalter 2"/>
          <p:cNvSpPr>
            <a:spLocks noGrp="1"/>
          </p:cNvSpPr>
          <p:nvPr>
            <p:ph idx="1"/>
          </p:nvPr>
        </p:nvSpPr>
        <p:spPr/>
        <p:txBody>
          <a:bodyPr>
            <a:normAutofit/>
          </a:bodyPr>
          <a:lstStyle/>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Wenn Dir etwas komisch vorkommt, zeig‘s deinen Eltern oder anderen Erwachsenen!</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Halte deine persönlichen Daten </a:t>
            </a:r>
            <a:endParaRPr lang="de-AT" sz="2200" dirty="0">
              <a:latin typeface="Verdana" pitchFamily="34" charset="0"/>
              <a:ea typeface="Verdana" pitchFamily="34" charset="0"/>
              <a:cs typeface="Verdana" pitchFamily="34" charset="0"/>
            </a:endParaRPr>
          </a:p>
          <a:p>
            <a:pPr marL="0" indent="0">
              <a:lnSpc>
                <a:spcPct val="150000"/>
              </a:lnSpc>
              <a:buClr>
                <a:srgbClr val="7DBA00"/>
              </a:buClr>
              <a:buNone/>
            </a:pPr>
            <a:r>
              <a:rPr lang="de-AT" sz="2200" dirty="0" smtClean="0">
                <a:latin typeface="Verdana" pitchFamily="34" charset="0"/>
                <a:ea typeface="Verdana" pitchFamily="34" charset="0"/>
                <a:cs typeface="Verdana" pitchFamily="34" charset="0"/>
              </a:rPr>
              <a:t>   geheim und gib nicht zu viel preis!</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Schütze dein Profil!</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Nicht alles ist wahr!</a:t>
            </a:r>
          </a:p>
          <a:p>
            <a:pPr>
              <a:lnSpc>
                <a:spcPct val="150000"/>
              </a:lnSpc>
              <a:buClr>
                <a:srgbClr val="7DBA00"/>
              </a:buClr>
              <a:buFont typeface="Wingdings" pitchFamily="2" charset="2"/>
              <a:buChar char="§"/>
            </a:pPr>
            <a:r>
              <a:rPr lang="de-AT" sz="2200" dirty="0" smtClean="0">
                <a:latin typeface="Verdana" pitchFamily="34" charset="0"/>
                <a:ea typeface="Verdana" pitchFamily="34" charset="0"/>
                <a:cs typeface="Verdana" pitchFamily="34" charset="0"/>
              </a:rPr>
              <a:t>Umsonst gibt‘s nichts!</a:t>
            </a:r>
          </a:p>
          <a:p>
            <a:pPr>
              <a:buClr>
                <a:srgbClr val="7DBA00"/>
              </a:buClr>
            </a:pPr>
            <a:endParaRPr lang="de-AT" sz="18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6</a:t>
            </a:fld>
            <a:endParaRPr lang="de-AT" sz="800" dirty="0">
              <a:latin typeface="Verdana" pitchFamily="34" charset="0"/>
              <a:ea typeface="Verdana" pitchFamily="34" charset="0"/>
              <a:cs typeface="Verdana" pitchFamily="34" charset="0"/>
            </a:endParaRPr>
          </a:p>
        </p:txBody>
      </p:sp>
      <p:pic>
        <p:nvPicPr>
          <p:cNvPr id="3" name="Grafik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68144" y="2636912"/>
            <a:ext cx="3207225" cy="38636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Ist das ein gutes Profil?</a:t>
            </a:r>
            <a:endParaRPr lang="de-AT" sz="2800" dirty="0">
              <a:solidFill>
                <a:srgbClr val="7DBA00"/>
              </a:solidFill>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7</a:t>
            </a:fld>
            <a:endParaRPr lang="de-AT" sz="800"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528" y="2348880"/>
            <a:ext cx="164064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67744" y="2636912"/>
            <a:ext cx="638643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2987824" y="2348880"/>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253323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27984" y="908720"/>
            <a:ext cx="4602601" cy="5544616"/>
          </a:xfrm>
          <a:prstGeom prst="rect">
            <a:avLst/>
          </a:prstGeom>
        </p:spPr>
      </p:pic>
      <p:sp>
        <p:nvSpPr>
          <p:cNvPr id="2" name="Titel 1"/>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Tipps für deine Freunde</a:t>
            </a:r>
            <a:endParaRPr lang="de-AT" sz="2800" dirty="0">
              <a:solidFill>
                <a:srgbClr val="7DBA00"/>
              </a:solidFill>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8</a:t>
            </a:fld>
            <a:endParaRPr lang="de-AT" sz="800" dirty="0">
              <a:latin typeface="Verdana" pitchFamily="34" charset="0"/>
              <a:ea typeface="Verdana" pitchFamily="34" charset="0"/>
              <a:cs typeface="Verdana" pitchFamily="34" charset="0"/>
            </a:endParaRPr>
          </a:p>
        </p:txBody>
      </p:sp>
      <p:sp>
        <p:nvSpPr>
          <p:cNvPr id="11" name="Ovale Legende 10"/>
          <p:cNvSpPr/>
          <p:nvPr/>
        </p:nvSpPr>
        <p:spPr>
          <a:xfrm>
            <a:off x="395536" y="2921092"/>
            <a:ext cx="4677743" cy="2668148"/>
          </a:xfrm>
          <a:prstGeom prst="wedgeEllipseCallout">
            <a:avLst>
              <a:gd name="adj1" fmla="val 58671"/>
              <a:gd name="adj2" fmla="val -38354"/>
            </a:avLst>
          </a:prstGeom>
          <a:solidFill>
            <a:schemeClr val="bg1"/>
          </a:solidFill>
          <a:ln>
            <a:solidFill>
              <a:srgbClr val="7DB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400" dirty="0">
                <a:solidFill>
                  <a:srgbClr val="7DBA00"/>
                </a:solidFill>
                <a:latin typeface="Verdana" pitchFamily="34" charset="0"/>
                <a:ea typeface="Verdana" pitchFamily="34" charset="0"/>
                <a:cs typeface="Verdana" pitchFamily="34" charset="0"/>
              </a:rPr>
              <a:t>Und was erzählst du nun deinen </a:t>
            </a:r>
            <a:r>
              <a:rPr lang="de-AT" sz="2400" dirty="0" smtClean="0">
                <a:solidFill>
                  <a:srgbClr val="7DBA00"/>
                </a:solidFill>
                <a:latin typeface="Verdana" pitchFamily="34" charset="0"/>
                <a:ea typeface="Verdana" pitchFamily="34" charset="0"/>
                <a:cs typeface="Verdana" pitchFamily="34" charset="0"/>
              </a:rPr>
              <a:t>Freundinnen und Freunden</a:t>
            </a:r>
            <a:r>
              <a:rPr lang="de-AT" sz="2400" dirty="0">
                <a:solidFill>
                  <a:srgbClr val="7DBA00"/>
                </a:solidFill>
                <a:latin typeface="Verdana" pitchFamily="34" charset="0"/>
                <a:ea typeface="Verdana" pitchFamily="34" charset="0"/>
                <a:cs typeface="Verdana" pitchFamily="34" charset="0"/>
              </a:rPr>
              <a:t>, die heute nicht dabei waren?</a:t>
            </a:r>
          </a:p>
        </p:txBody>
      </p:sp>
    </p:spTree>
    <p:extLst>
      <p:ext uri="{BB962C8B-B14F-4D97-AF65-F5344CB8AC3E}">
        <p14:creationId xmlns:p14="http://schemas.microsoft.com/office/powerpoint/2010/main" val="1779885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pPr algn="l"/>
            <a:r>
              <a:rPr lang="de-AT" sz="2800" dirty="0" smtClean="0">
                <a:solidFill>
                  <a:srgbClr val="7DBA00"/>
                </a:solidFill>
                <a:latin typeface="Verdana" pitchFamily="34" charset="0"/>
                <a:ea typeface="Verdana" pitchFamily="34" charset="0"/>
                <a:cs typeface="Verdana" pitchFamily="34" charset="0"/>
              </a:rPr>
              <a:t>Deine Meinung ist gefragt!</a:t>
            </a:r>
            <a:endParaRPr lang="de-AT" sz="2800" dirty="0">
              <a:solidFill>
                <a:srgbClr val="7DBA00"/>
              </a:solidFill>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12"/>
          </p:nvPr>
        </p:nvSpPr>
        <p:spPr/>
        <p:txBody>
          <a:bodyPr/>
          <a:lstStyle/>
          <a:p>
            <a:fld id="{6738A230-7586-2B44-94E8-AE0F6818A7F6}" type="slidenum">
              <a:rPr lang="de-AT" sz="800" smtClean="0">
                <a:latin typeface="Verdana" pitchFamily="34" charset="0"/>
                <a:ea typeface="Verdana" pitchFamily="34" charset="0"/>
                <a:cs typeface="Verdana" pitchFamily="34" charset="0"/>
              </a:rPr>
              <a:pPr/>
              <a:t>9</a:t>
            </a:fld>
            <a:endParaRPr lang="de-AT" sz="800" dirty="0">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3068960"/>
            <a:ext cx="5112568" cy="329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1547664" y="4065837"/>
            <a:ext cx="79208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9" name="Grafik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91800" y="116632"/>
            <a:ext cx="2452200" cy="3005701"/>
          </a:xfrm>
          <a:prstGeom prst="rect">
            <a:avLst/>
          </a:prstGeom>
        </p:spPr>
      </p:pic>
      <p:sp>
        <p:nvSpPr>
          <p:cNvPr id="14" name="Ovale Legende 13"/>
          <p:cNvSpPr/>
          <p:nvPr/>
        </p:nvSpPr>
        <p:spPr>
          <a:xfrm>
            <a:off x="4860032" y="1484784"/>
            <a:ext cx="2232248" cy="1111980"/>
          </a:xfrm>
          <a:prstGeom prst="wedgeEllipseCallout">
            <a:avLst>
              <a:gd name="adj1" fmla="val 58671"/>
              <a:gd name="adj2" fmla="val -38354"/>
            </a:avLst>
          </a:prstGeom>
          <a:solidFill>
            <a:schemeClr val="bg1"/>
          </a:solidFill>
          <a:ln>
            <a:solidFill>
              <a:srgbClr val="7DB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600" dirty="0" smtClean="0">
                <a:solidFill>
                  <a:srgbClr val="7DBA00"/>
                </a:solidFill>
                <a:latin typeface="Verdana" pitchFamily="34" charset="0"/>
                <a:ea typeface="Verdana" pitchFamily="34" charset="0"/>
                <a:cs typeface="Verdana" pitchFamily="34" charset="0"/>
              </a:rPr>
              <a:t>Welche Schulnote verdient wer?</a:t>
            </a:r>
            <a:endParaRPr lang="de-AT" sz="1600" dirty="0">
              <a:solidFill>
                <a:srgbClr val="7DBA00"/>
              </a:solidFill>
              <a:latin typeface="Verdana" pitchFamily="34" charset="0"/>
              <a:ea typeface="Verdana" pitchFamily="34" charset="0"/>
              <a:cs typeface="Verdana" pitchFamily="34" charset="0"/>
            </a:endParaRPr>
          </a:p>
        </p:txBody>
      </p:sp>
      <p:sp>
        <p:nvSpPr>
          <p:cNvPr id="10" name="Rechteck 9"/>
          <p:cNvSpPr/>
          <p:nvPr/>
        </p:nvSpPr>
        <p:spPr>
          <a:xfrm>
            <a:off x="1619672" y="5877272"/>
            <a:ext cx="32403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438795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1011</Words>
  <Application>Microsoft Office PowerPoint</Application>
  <PresentationFormat>Bildschirmpräsentation (4:3)</PresentationFormat>
  <Paragraphs>134</Paragraphs>
  <Slides>9</Slides>
  <Notes>9</Notes>
  <HiddenSlides>0</HiddenSlides>
  <MMClips>0</MMClips>
  <ScaleCrop>false</ScaleCrop>
  <HeadingPairs>
    <vt:vector size="4" baseType="variant">
      <vt:variant>
        <vt:lpstr>Design</vt:lpstr>
      </vt:variant>
      <vt:variant>
        <vt:i4>2</vt:i4>
      </vt:variant>
      <vt:variant>
        <vt:lpstr>Folientitel</vt:lpstr>
      </vt:variant>
      <vt:variant>
        <vt:i4>9</vt:i4>
      </vt:variant>
    </vt:vector>
  </HeadingPairs>
  <TitlesOfParts>
    <vt:vector size="11" baseType="lpstr">
      <vt:lpstr>Larissa-Design</vt:lpstr>
      <vt:lpstr>Benutzerdefiniertes Design</vt:lpstr>
      <vt:lpstr>PowerPoint-Präsentation</vt:lpstr>
      <vt:lpstr>Was machst du im Internet?</vt:lpstr>
      <vt:lpstr>Was ist das Internet eigentlich?</vt:lpstr>
      <vt:lpstr> Womit kommt man ins Internet? </vt:lpstr>
      <vt:lpstr>Dunkle Ecken im Internet</vt:lpstr>
      <vt:lpstr>    So schütze ich mich! </vt:lpstr>
      <vt:lpstr>Ist das ein gutes Profil?</vt:lpstr>
      <vt:lpstr>Tipps für deine Freunde</vt:lpstr>
      <vt:lpstr>Deine Meinung ist gefragt!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OIAT</dc:creator>
  <cp:lastModifiedBy>Krutzler Tamara</cp:lastModifiedBy>
  <cp:revision>123</cp:revision>
  <dcterms:created xsi:type="dcterms:W3CDTF">2013-09-09T09:05:05Z</dcterms:created>
  <dcterms:modified xsi:type="dcterms:W3CDTF">2013-10-31T13:59:44Z</dcterms:modified>
</cp:coreProperties>
</file>